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7" r:id="rId2"/>
    <p:sldId id="258" r:id="rId3"/>
    <p:sldId id="260" r:id="rId4"/>
    <p:sldId id="259" r:id="rId5"/>
    <p:sldId id="261" r:id="rId6"/>
    <p:sldId id="262" r:id="rId7"/>
    <p:sldId id="264" r:id="rId8"/>
    <p:sldId id="265" r:id="rId9"/>
    <p:sldId id="263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  <a:srgbClr val="CC0066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3" d="100"/>
          <a:sy n="73" d="100"/>
        </p:scale>
        <p:origin x="-65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571612"/>
            <a:ext cx="7772400" cy="1470025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>
              <a:defRPr b="1" cap="all" spc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34290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B42B5F-742F-4BA5-AFF3-890428EA3DAA}" type="datetimeFigureOut">
              <a:rPr lang="ru-RU" smtClean="0"/>
              <a:t>07.01.2014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99012E-31A6-41A4-AD0D-4CBB7E09FE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B42B5F-742F-4BA5-AFF3-890428EA3DAA}" type="datetimeFigureOut">
              <a:rPr lang="ru-RU" smtClean="0"/>
              <a:t>07.01.2014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99012E-31A6-41A4-AD0D-4CBB7E09FE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B42B5F-742F-4BA5-AFF3-890428EA3DAA}" type="datetimeFigureOut">
              <a:rPr lang="ru-RU" smtClean="0"/>
              <a:t>07.01.2014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99012E-31A6-41A4-AD0D-4CBB7E09FE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B42B5F-742F-4BA5-AFF3-890428EA3DAA}" type="datetimeFigureOut">
              <a:rPr lang="ru-RU" smtClean="0"/>
              <a:t>07.01.2014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99012E-31A6-41A4-AD0D-4CBB7E09FE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B42B5F-742F-4BA5-AFF3-890428EA3DAA}" type="datetimeFigureOut">
              <a:rPr lang="ru-RU" smtClean="0"/>
              <a:t>07.01.2014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99012E-31A6-41A4-AD0D-4CBB7E09FE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B42B5F-742F-4BA5-AFF3-890428EA3DAA}" type="datetimeFigureOut">
              <a:rPr lang="ru-RU" smtClean="0"/>
              <a:t>07.01.2014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99012E-31A6-41A4-AD0D-4CBB7E09FE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B42B5F-742F-4BA5-AFF3-890428EA3DAA}" type="datetimeFigureOut">
              <a:rPr lang="ru-RU" smtClean="0"/>
              <a:t>07.01.2014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99012E-31A6-41A4-AD0D-4CBB7E09FE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B42B5F-742F-4BA5-AFF3-890428EA3DAA}" type="datetimeFigureOut">
              <a:rPr lang="ru-RU" smtClean="0"/>
              <a:t>07.01.2014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99012E-31A6-41A4-AD0D-4CBB7E09FE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B42B5F-742F-4BA5-AFF3-890428EA3DAA}" type="datetimeFigureOut">
              <a:rPr lang="ru-RU" smtClean="0"/>
              <a:t>07.01.2014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99012E-31A6-41A4-AD0D-4CBB7E09FE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B42B5F-742F-4BA5-AFF3-890428EA3DAA}" type="datetimeFigureOut">
              <a:rPr lang="ru-RU" smtClean="0"/>
              <a:t>07.01.2014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99012E-31A6-41A4-AD0D-4CBB7E09FE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B42B5F-742F-4BA5-AFF3-890428EA3DAA}" type="datetimeFigureOut">
              <a:rPr lang="ru-RU" smtClean="0"/>
              <a:t>07.01.2014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99012E-31A6-41A4-AD0D-4CBB7E09FE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813" y="274638"/>
            <a:ext cx="757237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7AB42B5F-742F-4BA5-AFF3-890428EA3DAA}" type="datetimeFigureOut">
              <a:rPr lang="ru-RU" smtClean="0"/>
              <a:t>07.01.2014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7D99012E-31A6-41A4-AD0D-4CBB7E09FE5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>
          <a:ln w="10541" cmpd="sng">
            <a:solidFill>
              <a:schemeClr val="accent1">
                <a:shade val="88000"/>
                <a:satMod val="110000"/>
              </a:schemeClr>
            </a:solidFill>
            <a:prstDash val="solid"/>
          </a:ln>
          <a:gradFill>
            <a:gsLst>
              <a:gs pos="0">
                <a:schemeClr val="accent1">
                  <a:tint val="40000"/>
                  <a:satMod val="250000"/>
                </a:schemeClr>
              </a:gs>
              <a:gs pos="9000">
                <a:schemeClr val="accent1">
                  <a:tint val="52000"/>
                  <a:satMod val="300000"/>
                </a:schemeClr>
              </a:gs>
              <a:gs pos="50000">
                <a:schemeClr val="accent1">
                  <a:shade val="20000"/>
                  <a:satMod val="300000"/>
                </a:schemeClr>
              </a:gs>
              <a:gs pos="79000">
                <a:schemeClr val="accent1">
                  <a:tint val="52000"/>
                  <a:satMod val="300000"/>
                </a:schemeClr>
              </a:gs>
              <a:gs pos="100000">
                <a:schemeClr val="accent1">
                  <a:tint val="40000"/>
                  <a:satMod val="250000"/>
                </a:schemeClr>
              </a:gs>
            </a:gsLst>
            <a:lin ang="5400000"/>
          </a:gra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3200" kern="1200">
          <a:solidFill>
            <a:srgbClr val="25406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800" i="1" kern="1200">
          <a:solidFill>
            <a:srgbClr val="25406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25406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rgbClr val="25406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rgbClr val="25406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Усні вправи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Знайти область визначення функції:</a:t>
            </a:r>
          </a:p>
          <a:p>
            <a:pPr lvl="1"/>
            <a:r>
              <a:rPr lang="uk-UA" dirty="0" smtClean="0"/>
              <a:t> </a:t>
            </a:r>
            <a:endParaRPr lang="uk-UA" dirty="0" smtClean="0"/>
          </a:p>
          <a:p>
            <a:pPr lvl="1"/>
            <a:endParaRPr lang="uk-UA" dirty="0" smtClean="0"/>
          </a:p>
          <a:p>
            <a:pPr lvl="1"/>
            <a:r>
              <a:rPr lang="uk-UA" dirty="0" smtClean="0"/>
              <a:t> </a:t>
            </a:r>
          </a:p>
          <a:p>
            <a:pPr lvl="1"/>
            <a:endParaRPr lang="uk-UA" dirty="0" smtClean="0"/>
          </a:p>
          <a:p>
            <a:pPr lvl="1"/>
            <a:r>
              <a:rPr lang="uk-UA" dirty="0" smtClean="0"/>
              <a:t> 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2071678"/>
            <a:ext cx="1857388" cy="955228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3140142"/>
            <a:ext cx="1857388" cy="969072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4071942"/>
            <a:ext cx="1950806" cy="107157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3714744" y="2285992"/>
            <a:ext cx="45005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Усі числа, крім х=0,5</a:t>
            </a:r>
            <a:endParaRPr lang="ru-RU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3714744" y="3500438"/>
            <a:ext cx="4857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Усі числа, крім х=1 та х=-1</a:t>
            </a:r>
            <a:endParaRPr lang="ru-RU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3786182" y="4714884"/>
            <a:ext cx="45005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Усі числа, крім х=1</a:t>
            </a:r>
            <a:endParaRPr lang="ru-RU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3714744" y="2857496"/>
            <a:ext cx="46434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D(y)=(-∞;0,5)     (0,5;+</a:t>
            </a:r>
            <a:r>
              <a:rPr lang="en-US" sz="3200" dirty="0" smtClean="0"/>
              <a:t> ∞)</a:t>
            </a:r>
            <a:endParaRPr lang="ru-RU" sz="3200" dirty="0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72198" y="2857496"/>
            <a:ext cx="321471" cy="642942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3714744" y="4071942"/>
            <a:ext cx="50006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D(y)=(-∞;-1)   (-1;1)   (1;+</a:t>
            </a:r>
            <a:r>
              <a:rPr lang="en-US" sz="3200" dirty="0" smtClean="0"/>
              <a:t> ∞)</a:t>
            </a:r>
            <a:endParaRPr lang="ru-RU" sz="3200" dirty="0"/>
          </a:p>
        </p:txBody>
      </p:sp>
      <p:pic>
        <p:nvPicPr>
          <p:cNvPr id="18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00892" y="4143380"/>
            <a:ext cx="321471" cy="642942"/>
          </a:xfrm>
          <a:prstGeom prst="rect">
            <a:avLst/>
          </a:prstGeom>
          <a:noFill/>
        </p:spPr>
      </p:pic>
      <p:pic>
        <p:nvPicPr>
          <p:cNvPr id="19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6446" y="4143380"/>
            <a:ext cx="321471" cy="642942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3857620" y="5286388"/>
            <a:ext cx="46434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D(y)=(-∞;1)    (1;+</a:t>
            </a:r>
            <a:r>
              <a:rPr lang="en-US" sz="3200" dirty="0" smtClean="0"/>
              <a:t> ∞)</a:t>
            </a:r>
            <a:endParaRPr lang="ru-RU" sz="3200" dirty="0"/>
          </a:p>
        </p:txBody>
      </p:sp>
      <p:pic>
        <p:nvPicPr>
          <p:cNvPr id="21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57884" y="5286388"/>
            <a:ext cx="321471" cy="6429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7" grpId="0"/>
      <p:bldP spid="2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/>
          <p:nvPr/>
        </p:nvSpPr>
        <p:spPr>
          <a:xfrm>
            <a:off x="2214546" y="1643050"/>
            <a:ext cx="380327" cy="2428892"/>
          </a:xfrm>
          <a:custGeom>
            <a:avLst/>
            <a:gdLst>
              <a:gd name="connsiteX0" fmla="*/ 817419 w 817419"/>
              <a:gd name="connsiteY0" fmla="*/ 0 h 2770909"/>
              <a:gd name="connsiteX1" fmla="*/ 734291 w 817419"/>
              <a:gd name="connsiteY1" fmla="*/ 997527 h 2770909"/>
              <a:gd name="connsiteX2" fmla="*/ 512619 w 817419"/>
              <a:gd name="connsiteY2" fmla="*/ 2341418 h 2770909"/>
              <a:gd name="connsiteX3" fmla="*/ 0 w 817419"/>
              <a:gd name="connsiteY3" fmla="*/ 2770909 h 2770909"/>
              <a:gd name="connsiteX4" fmla="*/ 0 w 817419"/>
              <a:gd name="connsiteY4" fmla="*/ 2770909 h 2770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7419" h="2770909">
                <a:moveTo>
                  <a:pt x="817419" y="0"/>
                </a:moveTo>
                <a:cubicBezTo>
                  <a:pt x="801255" y="303645"/>
                  <a:pt x="785091" y="607291"/>
                  <a:pt x="734291" y="997527"/>
                </a:cubicBezTo>
                <a:cubicBezTo>
                  <a:pt x="683491" y="1387763"/>
                  <a:pt x="635001" y="2045854"/>
                  <a:pt x="512619" y="2341418"/>
                </a:cubicBezTo>
                <a:cubicBezTo>
                  <a:pt x="390237" y="2636982"/>
                  <a:pt x="0" y="2770909"/>
                  <a:pt x="0" y="2770909"/>
                </a:cubicBezTo>
                <a:lnTo>
                  <a:pt x="0" y="2770909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 flipH="1">
            <a:off x="1785917" y="1643050"/>
            <a:ext cx="421223" cy="2428892"/>
          </a:xfrm>
          <a:custGeom>
            <a:avLst/>
            <a:gdLst>
              <a:gd name="connsiteX0" fmla="*/ 817419 w 817419"/>
              <a:gd name="connsiteY0" fmla="*/ 0 h 2770909"/>
              <a:gd name="connsiteX1" fmla="*/ 734291 w 817419"/>
              <a:gd name="connsiteY1" fmla="*/ 997527 h 2770909"/>
              <a:gd name="connsiteX2" fmla="*/ 512619 w 817419"/>
              <a:gd name="connsiteY2" fmla="*/ 2341418 h 2770909"/>
              <a:gd name="connsiteX3" fmla="*/ 0 w 817419"/>
              <a:gd name="connsiteY3" fmla="*/ 2770909 h 2770909"/>
              <a:gd name="connsiteX4" fmla="*/ 0 w 817419"/>
              <a:gd name="connsiteY4" fmla="*/ 2770909 h 2770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7419" h="2770909">
                <a:moveTo>
                  <a:pt x="817419" y="0"/>
                </a:moveTo>
                <a:cubicBezTo>
                  <a:pt x="801255" y="303645"/>
                  <a:pt x="785091" y="607291"/>
                  <a:pt x="734291" y="997527"/>
                </a:cubicBezTo>
                <a:cubicBezTo>
                  <a:pt x="683491" y="1387763"/>
                  <a:pt x="635001" y="2045854"/>
                  <a:pt x="512619" y="2341418"/>
                </a:cubicBezTo>
                <a:cubicBezTo>
                  <a:pt x="390237" y="2636982"/>
                  <a:pt x="0" y="2770909"/>
                  <a:pt x="0" y="2770909"/>
                </a:cubicBezTo>
                <a:lnTo>
                  <a:pt x="0" y="2770909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" name="Содержимое 3"/>
          <p:cNvGrpSpPr>
            <a:grpSpLocks noGrp="1"/>
          </p:cNvGrpSpPr>
          <p:nvPr>
            <p:ph idx="1"/>
          </p:nvPr>
        </p:nvGrpSpPr>
        <p:grpSpPr bwMode="auto">
          <a:xfrm>
            <a:off x="457201" y="1600200"/>
            <a:ext cx="3738632" cy="3900503"/>
            <a:chOff x="428596" y="1357298"/>
            <a:chExt cx="2572203" cy="2715439"/>
          </a:xfrm>
        </p:grpSpPr>
        <p:cxnSp>
          <p:nvCxnSpPr>
            <p:cNvPr id="7" name="Прямая со стрелкой 3"/>
            <p:cNvCxnSpPr/>
            <p:nvPr/>
          </p:nvCxnSpPr>
          <p:spPr>
            <a:xfrm>
              <a:off x="428596" y="3071839"/>
              <a:ext cx="2572203" cy="149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 стрелкой 4"/>
            <p:cNvCxnSpPr/>
            <p:nvPr/>
          </p:nvCxnSpPr>
          <p:spPr>
            <a:xfrm rot="5400000" flipH="1" flipV="1">
              <a:off x="286115" y="2715042"/>
              <a:ext cx="2713942" cy="144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5"/>
            <p:cNvSpPr txBox="1">
              <a:spLocks noChangeArrowheads="1"/>
            </p:cNvSpPr>
            <p:nvPr/>
          </p:nvSpPr>
          <p:spPr bwMode="auto">
            <a:xfrm>
              <a:off x="2814176" y="3040421"/>
              <a:ext cx="183299" cy="214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 sz="1400" b="1">
                  <a:cs typeface="Arial" pitchFamily="34" charset="0"/>
                </a:rPr>
                <a:t>х</a:t>
              </a:r>
              <a:endParaRPr lang="ru-RU" sz="1400" b="1">
                <a:cs typeface="Arial" pitchFamily="34" charset="0"/>
              </a:endParaRPr>
            </a:p>
          </p:txBody>
        </p:sp>
        <p:sp>
          <p:nvSpPr>
            <p:cNvPr id="10" name="TextBox 6"/>
            <p:cNvSpPr txBox="1">
              <a:spLocks noChangeArrowheads="1"/>
            </p:cNvSpPr>
            <p:nvPr/>
          </p:nvSpPr>
          <p:spPr bwMode="auto">
            <a:xfrm>
              <a:off x="1439828" y="1357298"/>
              <a:ext cx="185504" cy="214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 sz="1400" b="1">
                  <a:cs typeface="Arial" pitchFamily="34" charset="0"/>
                </a:rPr>
                <a:t>у</a:t>
              </a:r>
              <a:endParaRPr lang="ru-RU" sz="1400" b="1">
                <a:cs typeface="Arial" pitchFamily="34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4286216" y="857232"/>
            <a:ext cx="485778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uk-UA" sz="3200" b="1" dirty="0" smtClean="0">
                <a:solidFill>
                  <a:srgbClr val="FF0000"/>
                </a:solidFill>
              </a:rPr>
              <a:t>Область визначення </a:t>
            </a:r>
            <a:r>
              <a:rPr lang="en-US" sz="3200" b="1" dirty="0" smtClean="0">
                <a:solidFill>
                  <a:srgbClr val="FF0000"/>
                </a:solidFill>
              </a:rPr>
              <a:t>D(y)=R</a:t>
            </a:r>
          </a:p>
          <a:p>
            <a:pPr>
              <a:buFont typeface="Wingdings" pitchFamily="2" charset="2"/>
              <a:buChar char="Ø"/>
            </a:pPr>
            <a:r>
              <a:rPr lang="uk-UA" sz="3200" b="1" dirty="0" smtClean="0">
                <a:solidFill>
                  <a:srgbClr val="008000"/>
                </a:solidFill>
              </a:rPr>
              <a:t>Область значень Е(у)=</a:t>
            </a:r>
            <a:r>
              <a:rPr lang="en-US" sz="3200" b="1" dirty="0" smtClean="0">
                <a:solidFill>
                  <a:srgbClr val="008000"/>
                </a:solidFill>
              </a:rPr>
              <a:t>[0;+∞)</a:t>
            </a:r>
          </a:p>
          <a:p>
            <a:pPr>
              <a:buFont typeface="Wingdings" pitchFamily="2" charset="2"/>
              <a:buChar char="Ø"/>
            </a:pPr>
            <a:r>
              <a:rPr lang="uk-UA" sz="3200" b="1" dirty="0" smtClean="0">
                <a:solidFill>
                  <a:srgbClr val="0000FF"/>
                </a:solidFill>
              </a:rPr>
              <a:t>Графік – парабола</a:t>
            </a:r>
          </a:p>
          <a:p>
            <a:pPr>
              <a:buFont typeface="Wingdings" pitchFamily="2" charset="2"/>
              <a:buChar char="Ø"/>
            </a:pPr>
            <a:r>
              <a:rPr lang="uk-UA" sz="3200" b="1" dirty="0" smtClean="0">
                <a:solidFill>
                  <a:srgbClr val="CC0066"/>
                </a:solidFill>
              </a:rPr>
              <a:t>Нуль функції – це значення аргументу при якому значення функції дорівнює нулю: </a:t>
            </a:r>
            <a:r>
              <a:rPr lang="uk-UA" sz="3200" b="1" dirty="0" smtClean="0"/>
              <a:t>х=0</a:t>
            </a:r>
            <a:endParaRPr lang="en-US" sz="3200" b="1" dirty="0" smtClean="0"/>
          </a:p>
          <a:p>
            <a:endParaRPr lang="ru-RU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857356" y="357166"/>
            <a:ext cx="45005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Властивості функції</a:t>
            </a:r>
            <a:endParaRPr lang="ru-RU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Розв'язати графічно рівняння</a:t>
            </a:r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214554"/>
            <a:ext cx="7929618" cy="2268535"/>
          </a:xfrm>
        </p:spPr>
        <p:txBody>
          <a:bodyPr/>
          <a:lstStyle/>
          <a:p>
            <a:r>
              <a:rPr lang="uk-UA" dirty="0" smtClean="0"/>
              <a:t>В одній системі координат побудувати графіки функцій </a:t>
            </a:r>
            <a:r>
              <a:rPr lang="uk-UA" dirty="0" err="1" smtClean="0"/>
              <a:t>у=х</a:t>
            </a:r>
            <a:r>
              <a:rPr lang="uk-UA" baseline="30000" dirty="0" err="1" smtClean="0"/>
              <a:t>2</a:t>
            </a:r>
            <a:r>
              <a:rPr lang="uk-UA" baseline="30000" dirty="0" smtClean="0"/>
              <a:t> </a:t>
            </a:r>
            <a:r>
              <a:rPr lang="uk-UA" dirty="0" smtClean="0"/>
              <a:t> і          .</a:t>
            </a:r>
          </a:p>
          <a:p>
            <a:r>
              <a:rPr lang="uk-UA" dirty="0" smtClean="0"/>
              <a:t>Знайти точки перетину графіків функцій. </a:t>
            </a:r>
            <a:endParaRPr lang="ru-RU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68" y="1000108"/>
            <a:ext cx="1714512" cy="1285884"/>
          </a:xfrm>
          <a:prstGeom prst="rect">
            <a:avLst/>
          </a:prstGeom>
          <a:noFill/>
        </p:spPr>
      </p:pic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29256" y="2643182"/>
            <a:ext cx="928694" cy="857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142852"/>
            <a:ext cx="1357322" cy="1143000"/>
          </a:xfrm>
        </p:spPr>
        <p:txBody>
          <a:bodyPr/>
          <a:lstStyle/>
          <a:p>
            <a:pPr algn="l"/>
            <a:r>
              <a:rPr lang="uk-UA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у=х</a:t>
            </a:r>
            <a:r>
              <a:rPr lang="uk-UA" baseline="3000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2</a:t>
            </a:r>
            <a:r>
              <a:rPr lang="uk-UA" baseline="300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uk-UA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  </a:t>
            </a:r>
            <a:r>
              <a:rPr lang="uk-UA" baseline="300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endParaRPr lang="ru-RU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57950" y="214290"/>
            <a:ext cx="928694" cy="857256"/>
          </a:xfrm>
          <a:prstGeom prst="rect">
            <a:avLst/>
          </a:prstGeom>
          <a:noFill/>
        </p:spPr>
      </p:pic>
      <p:pic>
        <p:nvPicPr>
          <p:cNvPr id="25621" name="Picture 21"/>
          <p:cNvPicPr>
            <a:picLocks noChangeAspect="1" noChangeArrowheads="1"/>
          </p:cNvPicPr>
          <p:nvPr/>
        </p:nvPicPr>
        <p:blipFill>
          <a:blip r:embed="rId3"/>
          <a:srcRect l="29649" t="23437" r="32467" b="9179"/>
          <a:stretch>
            <a:fillRect/>
          </a:stretch>
        </p:blipFill>
        <p:spPr bwMode="auto">
          <a:xfrm>
            <a:off x="1785918" y="1142984"/>
            <a:ext cx="5500726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35" name="Прямая соединительная линия 34"/>
          <p:cNvCxnSpPr/>
          <p:nvPr/>
        </p:nvCxnSpPr>
        <p:spPr>
          <a:xfrm rot="5400000">
            <a:off x="4572794" y="3285330"/>
            <a:ext cx="1428760" cy="158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622" name="Oval 22"/>
          <p:cNvSpPr>
            <a:spLocks noChangeArrowheads="1"/>
          </p:cNvSpPr>
          <p:nvPr/>
        </p:nvSpPr>
        <p:spPr bwMode="auto">
          <a:xfrm>
            <a:off x="5214942" y="3857628"/>
            <a:ext cx="90488" cy="9048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214942" y="3500438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FF0000"/>
                </a:solidFill>
              </a:rPr>
              <a:t>Х=1,5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429488" y="3929066"/>
            <a:ext cx="1714512" cy="9541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800" dirty="0" smtClean="0"/>
              <a:t>корінь рівняння</a:t>
            </a:r>
            <a:endParaRPr lang="ru-RU" sz="2800" dirty="0"/>
          </a:p>
        </p:txBody>
      </p:sp>
      <p:cxnSp>
        <p:nvCxnSpPr>
          <p:cNvPr id="43" name="Прямая со стрелкой 42"/>
          <p:cNvCxnSpPr>
            <a:stCxn id="41" idx="1"/>
          </p:cNvCxnSpPr>
          <p:nvPr/>
        </p:nvCxnSpPr>
        <p:spPr>
          <a:xfrm rot="10800000">
            <a:off x="5357818" y="4000504"/>
            <a:ext cx="2071670" cy="4056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7572375" cy="1143000"/>
          </a:xfrm>
        </p:spPr>
        <p:txBody>
          <a:bodyPr>
            <a:normAutofit/>
          </a:bodyPr>
          <a:lstStyle/>
          <a:p>
            <a:r>
              <a:rPr lang="uk-UA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Функцію задано формулою </a:t>
            </a:r>
            <a:endParaRPr lang="ru-RU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332037"/>
            <a:ext cx="8229600" cy="4525963"/>
          </a:xfrm>
        </p:spPr>
        <p:txBody>
          <a:bodyPr/>
          <a:lstStyle/>
          <a:p>
            <a:r>
              <a:rPr lang="uk-UA" dirty="0" smtClean="0"/>
              <a:t>Якого значення набуває функція, якщо аргумент дорівнює 6?</a:t>
            </a:r>
          </a:p>
          <a:p>
            <a:endParaRPr lang="uk-UA" dirty="0" smtClean="0"/>
          </a:p>
          <a:p>
            <a:r>
              <a:rPr lang="uk-UA" dirty="0" smtClean="0"/>
              <a:t> при якому значенні аргументу значення функції дорівнює     ?</a:t>
            </a:r>
          </a:p>
          <a:p>
            <a:endParaRPr lang="ru-RU" dirty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9058" y="1142984"/>
            <a:ext cx="1214446" cy="1214446"/>
          </a:xfrm>
          <a:prstGeom prst="rect">
            <a:avLst/>
          </a:prstGeom>
          <a:noFill/>
        </p:spPr>
      </p:pic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7686" y="4500570"/>
            <a:ext cx="206376" cy="928694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357818" y="2857496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/>
              <a:t>у=1</a:t>
            </a:r>
            <a:endParaRPr lang="ru-RU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5286380" y="4643446"/>
            <a:ext cx="1357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/>
              <a:t>х=12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813" y="274638"/>
            <a:ext cx="7572375" cy="1797040"/>
          </a:xfrm>
        </p:spPr>
        <p:txBody>
          <a:bodyPr>
            <a:normAutofit fontScale="90000"/>
          </a:bodyPr>
          <a:lstStyle/>
          <a:p>
            <a:pPr algn="l"/>
            <a:r>
              <a:rPr lang="uk-UA" dirty="0" smtClean="0"/>
              <a:t>Чи проходить графік функції</a:t>
            </a:r>
            <a:br>
              <a:rPr lang="uk-UA" dirty="0" smtClean="0"/>
            </a:br>
            <a:r>
              <a:rPr lang="uk-UA" dirty="0" smtClean="0"/>
              <a:t>у=        через точки: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14612" y="1571612"/>
            <a:ext cx="2714644" cy="4054485"/>
          </a:xfrm>
        </p:spPr>
        <p:txBody>
          <a:bodyPr/>
          <a:lstStyle/>
          <a:p>
            <a:r>
              <a:rPr lang="uk-UA" dirty="0" smtClean="0"/>
              <a:t> А(-1;1)</a:t>
            </a:r>
          </a:p>
          <a:p>
            <a:endParaRPr lang="uk-UA" dirty="0" smtClean="0"/>
          </a:p>
          <a:p>
            <a:r>
              <a:rPr lang="uk-UA" dirty="0" smtClean="0"/>
              <a:t>В(5;     )</a:t>
            </a:r>
          </a:p>
          <a:p>
            <a:endParaRPr lang="uk-UA" dirty="0" smtClean="0"/>
          </a:p>
          <a:p>
            <a:r>
              <a:rPr lang="uk-UA" dirty="0" smtClean="0"/>
              <a:t>С(     ; -4)</a:t>
            </a:r>
          </a:p>
          <a:p>
            <a:endParaRPr lang="uk-UA" dirty="0" smtClean="0"/>
          </a:p>
          <a:p>
            <a:r>
              <a:rPr lang="en-US" dirty="0" smtClean="0"/>
              <a:t>D</a:t>
            </a:r>
            <a:r>
              <a:rPr lang="uk-UA" dirty="0" smtClean="0"/>
              <a:t>(      ; 3) ?</a:t>
            </a:r>
            <a:endParaRPr lang="ru-RU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785794"/>
            <a:ext cx="642942" cy="1052087"/>
          </a:xfrm>
          <a:prstGeom prst="rect">
            <a:avLst/>
          </a:prstGeom>
          <a:noFill/>
        </p:spPr>
      </p:pic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0" y="2643182"/>
            <a:ext cx="500066" cy="818290"/>
          </a:xfrm>
          <a:prstGeom prst="rect">
            <a:avLst/>
          </a:prstGeom>
          <a:noFill/>
        </p:spPr>
      </p:pic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3786190"/>
            <a:ext cx="523879" cy="857256"/>
          </a:xfrm>
          <a:prstGeom prst="rect">
            <a:avLst/>
          </a:prstGeom>
          <a:noFill/>
        </p:spPr>
      </p:pic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91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68" y="4929198"/>
            <a:ext cx="571504" cy="9351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Визначте знак виразу: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28926" y="1428736"/>
            <a:ext cx="3786214" cy="2071702"/>
          </a:xfrm>
        </p:spPr>
        <p:txBody>
          <a:bodyPr/>
          <a:lstStyle/>
          <a:p>
            <a:r>
              <a:rPr lang="uk-UA" sz="4000" dirty="0" smtClean="0"/>
              <a:t> </a:t>
            </a:r>
            <a:r>
              <a:rPr lang="uk-UA" sz="4000" dirty="0" smtClean="0"/>
              <a:t>(-3)</a:t>
            </a:r>
            <a:r>
              <a:rPr lang="uk-UA" sz="4000" baseline="30000" dirty="0" smtClean="0"/>
              <a:t>10 </a:t>
            </a:r>
            <a:r>
              <a:rPr lang="uk-UA" sz="4000" dirty="0" smtClean="0"/>
              <a:t>;</a:t>
            </a:r>
          </a:p>
          <a:p>
            <a:r>
              <a:rPr lang="uk-UA" sz="4000" dirty="0" smtClean="0"/>
              <a:t> (-х – 1)</a:t>
            </a:r>
            <a:r>
              <a:rPr lang="uk-UA" sz="4000" baseline="30000" dirty="0" smtClean="0"/>
              <a:t>2</a:t>
            </a:r>
            <a:r>
              <a:rPr lang="uk-UA" sz="4000" dirty="0" smtClean="0"/>
              <a:t>;</a:t>
            </a:r>
          </a:p>
          <a:p>
            <a:r>
              <a:rPr lang="uk-UA" sz="4000" dirty="0" smtClean="0"/>
              <a:t> - х</a:t>
            </a:r>
            <a:r>
              <a:rPr lang="uk-UA" sz="4000" baseline="30000" dirty="0" smtClean="0"/>
              <a:t>2 </a:t>
            </a:r>
            <a:r>
              <a:rPr lang="uk-UA" sz="4000" dirty="0" smtClean="0"/>
              <a:t>– 1.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571480"/>
            <a:ext cx="7572402" cy="200026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Як називається функція </a:t>
            </a:r>
            <a:br>
              <a:rPr lang="uk-UA" dirty="0" smtClean="0"/>
            </a:br>
            <a:r>
              <a:rPr lang="uk-UA" dirty="0" smtClean="0"/>
              <a:t>                          ?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71604" y="1714488"/>
            <a:ext cx="6643734" cy="714380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Опишіть властивості функції.</a:t>
            </a:r>
            <a:endParaRPr lang="ru-RU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785794"/>
            <a:ext cx="3357586" cy="1108927"/>
          </a:xfrm>
          <a:prstGeom prst="rect">
            <a:avLst/>
          </a:prstGeom>
          <a:noFill/>
        </p:spPr>
      </p:pic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1428728" y="3000372"/>
            <a:ext cx="6643734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uk-UA" sz="3200" dirty="0" smtClean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Область визначення </a:t>
            </a:r>
            <a:r>
              <a:rPr lang="en-US" sz="3200" dirty="0" smtClean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{x | x ≠ 0}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uk-UA" sz="3200" dirty="0" smtClean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Область значень </a:t>
            </a:r>
            <a:r>
              <a:rPr lang="en-US" sz="3200" dirty="0" smtClean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{</a:t>
            </a:r>
            <a:r>
              <a:rPr lang="uk-UA" sz="3200" dirty="0" smtClean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у</a:t>
            </a:r>
            <a:r>
              <a:rPr lang="en-US" sz="3200" dirty="0" smtClean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 | </a:t>
            </a:r>
            <a:r>
              <a:rPr lang="uk-UA" sz="3200" dirty="0" smtClean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у</a:t>
            </a:r>
            <a:r>
              <a:rPr lang="en-US" sz="3200" dirty="0" smtClean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 ≠ 0}</a:t>
            </a:r>
            <a:endParaRPr lang="uk-UA" sz="3200" dirty="0" smtClean="0">
              <a:solidFill>
                <a:srgbClr val="254061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uk-UA" sz="3200" dirty="0" smtClean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Графік – гіпербола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uk-UA" sz="3200" dirty="0" smtClean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Нулів функції не існує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25406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28728" y="2285992"/>
            <a:ext cx="5952270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Обернена пропорційність</a:t>
            </a: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Який вигляд має графік при </a:t>
            </a:r>
            <a:r>
              <a:rPr lang="en-US" dirty="0" smtClean="0"/>
              <a:t>k&gt;0</a:t>
            </a:r>
            <a:endParaRPr lang="ru-RU" dirty="0"/>
          </a:p>
        </p:txBody>
      </p:sp>
      <p:grpSp>
        <p:nvGrpSpPr>
          <p:cNvPr id="16" name="Группа 15"/>
          <p:cNvGrpSpPr/>
          <p:nvPr/>
        </p:nvGrpSpPr>
        <p:grpSpPr>
          <a:xfrm>
            <a:off x="2285984" y="1357298"/>
            <a:ext cx="4000528" cy="4214842"/>
            <a:chOff x="3143240" y="1714488"/>
            <a:chExt cx="2890837" cy="3024187"/>
          </a:xfrm>
        </p:grpSpPr>
        <p:grpSp>
          <p:nvGrpSpPr>
            <p:cNvPr id="9" name="Группа 8"/>
            <p:cNvGrpSpPr>
              <a:grpSpLocks/>
            </p:cNvGrpSpPr>
            <p:nvPr/>
          </p:nvGrpSpPr>
          <p:grpSpPr bwMode="auto">
            <a:xfrm>
              <a:off x="3143240" y="1714488"/>
              <a:ext cx="2890837" cy="2881312"/>
              <a:chOff x="428596" y="1357298"/>
              <a:chExt cx="2634410" cy="2715438"/>
            </a:xfrm>
          </p:grpSpPr>
          <p:cxnSp>
            <p:nvCxnSpPr>
              <p:cNvPr id="10" name="Прямая со стрелкой 3"/>
              <p:cNvCxnSpPr/>
              <p:nvPr/>
            </p:nvCxnSpPr>
            <p:spPr>
              <a:xfrm>
                <a:off x="428596" y="3071839"/>
                <a:ext cx="2572203" cy="1496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Прямая со стрелкой 4"/>
              <p:cNvCxnSpPr/>
              <p:nvPr/>
            </p:nvCxnSpPr>
            <p:spPr>
              <a:xfrm rot="5400000" flipH="1" flipV="1">
                <a:off x="286115" y="2715042"/>
                <a:ext cx="2713942" cy="1447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5"/>
              <p:cNvSpPr txBox="1">
                <a:spLocks noChangeArrowheads="1"/>
              </p:cNvSpPr>
              <p:nvPr/>
            </p:nvSpPr>
            <p:spPr bwMode="auto">
              <a:xfrm>
                <a:off x="2814176" y="3040421"/>
                <a:ext cx="248830" cy="2872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uk-UA" sz="1400">
                    <a:cs typeface="Arial" pitchFamily="34" charset="0"/>
                  </a:rPr>
                  <a:t>х</a:t>
                </a:r>
                <a:endParaRPr lang="ru-RU" sz="1400">
                  <a:cs typeface="Arial" pitchFamily="34" charset="0"/>
                </a:endParaRPr>
              </a:p>
            </p:txBody>
          </p:sp>
          <p:sp>
            <p:nvSpPr>
              <p:cNvPr id="13" name="TextBox 6"/>
              <p:cNvSpPr txBox="1">
                <a:spLocks noChangeArrowheads="1"/>
              </p:cNvSpPr>
              <p:nvPr/>
            </p:nvSpPr>
            <p:spPr bwMode="auto">
              <a:xfrm>
                <a:off x="1439828" y="1357298"/>
                <a:ext cx="248829" cy="2872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uk-UA" sz="1400">
                    <a:cs typeface="Arial" pitchFamily="34" charset="0"/>
                  </a:rPr>
                  <a:t>у</a:t>
                </a:r>
                <a:endParaRPr lang="ru-RU" sz="1400">
                  <a:cs typeface="Arial" pitchFamily="34" charset="0"/>
                </a:endParaRPr>
              </a:p>
            </p:txBody>
          </p:sp>
        </p:grpSp>
        <p:sp>
          <p:nvSpPr>
            <p:cNvPr id="14" name="Freeform 19"/>
            <p:cNvSpPr>
              <a:spLocks/>
            </p:cNvSpPr>
            <p:nvPr/>
          </p:nvSpPr>
          <p:spPr bwMode="auto">
            <a:xfrm>
              <a:off x="4583102" y="2001825"/>
              <a:ext cx="1223963" cy="1439863"/>
            </a:xfrm>
            <a:custGeom>
              <a:avLst/>
              <a:gdLst>
                <a:gd name="T0" fmla="*/ 2147483647 w 756"/>
                <a:gd name="T1" fmla="*/ 0 h 1089"/>
                <a:gd name="T2" fmla="*/ 2147483647 w 756"/>
                <a:gd name="T3" fmla="*/ 2147483647 h 1089"/>
                <a:gd name="T4" fmla="*/ 2147483647 w 756"/>
                <a:gd name="T5" fmla="*/ 2147483647 h 1089"/>
                <a:gd name="T6" fmla="*/ 0 60000 65536"/>
                <a:gd name="T7" fmla="*/ 0 60000 65536"/>
                <a:gd name="T8" fmla="*/ 0 60000 65536"/>
                <a:gd name="T9" fmla="*/ 0 w 756"/>
                <a:gd name="T10" fmla="*/ 0 h 1089"/>
                <a:gd name="T11" fmla="*/ 756 w 756"/>
                <a:gd name="T12" fmla="*/ 1089 h 10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56" h="1089">
                  <a:moveTo>
                    <a:pt x="31" y="0"/>
                  </a:moveTo>
                  <a:cubicBezTo>
                    <a:pt x="15" y="340"/>
                    <a:pt x="0" y="680"/>
                    <a:pt x="121" y="862"/>
                  </a:cubicBezTo>
                  <a:cubicBezTo>
                    <a:pt x="242" y="1044"/>
                    <a:pt x="499" y="1066"/>
                    <a:pt x="756" y="1089"/>
                  </a:cubicBezTo>
                </a:path>
              </a:pathLst>
            </a:custGeom>
            <a:noFill/>
            <a:ln w="25400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Freeform 20"/>
            <p:cNvSpPr>
              <a:spLocks/>
            </p:cNvSpPr>
            <p:nvPr/>
          </p:nvSpPr>
          <p:spPr bwMode="auto">
            <a:xfrm>
              <a:off x="3286115" y="3622663"/>
              <a:ext cx="1081087" cy="1116012"/>
            </a:xfrm>
            <a:custGeom>
              <a:avLst/>
              <a:gdLst>
                <a:gd name="T0" fmla="*/ 0 w 681"/>
                <a:gd name="T1" fmla="*/ 2147483647 h 703"/>
                <a:gd name="T2" fmla="*/ 2147483647 w 681"/>
                <a:gd name="T3" fmla="*/ 2147483647 h 703"/>
                <a:gd name="T4" fmla="*/ 2147483647 w 681"/>
                <a:gd name="T5" fmla="*/ 2147483647 h 703"/>
                <a:gd name="T6" fmla="*/ 0 60000 65536"/>
                <a:gd name="T7" fmla="*/ 0 60000 65536"/>
                <a:gd name="T8" fmla="*/ 0 60000 65536"/>
                <a:gd name="T9" fmla="*/ 0 w 681"/>
                <a:gd name="T10" fmla="*/ 0 h 703"/>
                <a:gd name="T11" fmla="*/ 681 w 681"/>
                <a:gd name="T12" fmla="*/ 703 h 70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81" h="703">
                  <a:moveTo>
                    <a:pt x="0" y="23"/>
                  </a:moveTo>
                  <a:cubicBezTo>
                    <a:pt x="216" y="11"/>
                    <a:pt x="432" y="0"/>
                    <a:pt x="545" y="113"/>
                  </a:cubicBezTo>
                  <a:cubicBezTo>
                    <a:pt x="658" y="226"/>
                    <a:pt x="669" y="464"/>
                    <a:pt x="681" y="703"/>
                  </a:cubicBezTo>
                </a:path>
              </a:pathLst>
            </a:custGeom>
            <a:noFill/>
            <a:ln w="25400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Який вигляд має графік при </a:t>
            </a:r>
            <a:r>
              <a:rPr lang="en-US" dirty="0" smtClean="0"/>
              <a:t>k&lt;0</a:t>
            </a:r>
            <a:endParaRPr lang="ru-RU" dirty="0"/>
          </a:p>
        </p:txBody>
      </p:sp>
      <p:grpSp>
        <p:nvGrpSpPr>
          <p:cNvPr id="23" name="Группа 22"/>
          <p:cNvGrpSpPr/>
          <p:nvPr/>
        </p:nvGrpSpPr>
        <p:grpSpPr>
          <a:xfrm>
            <a:off x="3132138" y="1285860"/>
            <a:ext cx="4083068" cy="4286280"/>
            <a:chOff x="3132138" y="1989138"/>
            <a:chExt cx="2890837" cy="3024187"/>
          </a:xfrm>
        </p:grpSpPr>
        <p:grpSp>
          <p:nvGrpSpPr>
            <p:cNvPr id="16" name="Группа 2"/>
            <p:cNvGrpSpPr>
              <a:grpSpLocks/>
            </p:cNvGrpSpPr>
            <p:nvPr/>
          </p:nvGrpSpPr>
          <p:grpSpPr bwMode="auto">
            <a:xfrm>
              <a:off x="3132138" y="1989138"/>
              <a:ext cx="2890837" cy="2935287"/>
              <a:chOff x="428596" y="1357298"/>
              <a:chExt cx="2634410" cy="2715438"/>
            </a:xfrm>
          </p:grpSpPr>
          <p:cxnSp>
            <p:nvCxnSpPr>
              <p:cNvPr id="17" name="Прямая со стрелкой 3"/>
              <p:cNvCxnSpPr/>
              <p:nvPr/>
            </p:nvCxnSpPr>
            <p:spPr>
              <a:xfrm>
                <a:off x="428596" y="3072621"/>
                <a:ext cx="2572203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 стрелкой 4"/>
              <p:cNvCxnSpPr/>
              <p:nvPr/>
            </p:nvCxnSpPr>
            <p:spPr>
              <a:xfrm rot="5400000" flipH="1" flipV="1">
                <a:off x="286102" y="2715027"/>
                <a:ext cx="2713970" cy="1447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5"/>
              <p:cNvSpPr txBox="1">
                <a:spLocks noChangeArrowheads="1"/>
              </p:cNvSpPr>
              <p:nvPr/>
            </p:nvSpPr>
            <p:spPr bwMode="auto">
              <a:xfrm>
                <a:off x="2814176" y="3040311"/>
                <a:ext cx="248830" cy="2819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uk-UA" sz="1400">
                    <a:cs typeface="Arial" pitchFamily="34" charset="0"/>
                  </a:rPr>
                  <a:t>х</a:t>
                </a:r>
                <a:endParaRPr lang="ru-RU" sz="1400">
                  <a:cs typeface="Arial" pitchFamily="34" charset="0"/>
                </a:endParaRPr>
              </a:p>
            </p:txBody>
          </p:sp>
          <p:sp>
            <p:nvSpPr>
              <p:cNvPr id="20" name="TextBox 6"/>
              <p:cNvSpPr txBox="1">
                <a:spLocks noChangeArrowheads="1"/>
              </p:cNvSpPr>
              <p:nvPr/>
            </p:nvSpPr>
            <p:spPr bwMode="auto">
              <a:xfrm>
                <a:off x="1439828" y="1357298"/>
                <a:ext cx="248829" cy="2819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uk-UA" sz="1400">
                    <a:cs typeface="Arial" pitchFamily="34" charset="0"/>
                  </a:rPr>
                  <a:t>у</a:t>
                </a:r>
                <a:endParaRPr lang="ru-RU" sz="1400">
                  <a:cs typeface="Arial" pitchFamily="34" charset="0"/>
                </a:endParaRPr>
              </a:p>
            </p:txBody>
          </p:sp>
        </p:grpSp>
        <p:sp>
          <p:nvSpPr>
            <p:cNvPr id="21" name="Freeform 22"/>
            <p:cNvSpPr>
              <a:spLocks/>
            </p:cNvSpPr>
            <p:nvPr/>
          </p:nvSpPr>
          <p:spPr bwMode="auto">
            <a:xfrm>
              <a:off x="3203575" y="2349500"/>
              <a:ext cx="1152525" cy="1295400"/>
            </a:xfrm>
            <a:custGeom>
              <a:avLst/>
              <a:gdLst>
                <a:gd name="T0" fmla="*/ 0 w 726"/>
                <a:gd name="T1" fmla="*/ 2147483647 h 816"/>
                <a:gd name="T2" fmla="*/ 2147483647 w 726"/>
                <a:gd name="T3" fmla="*/ 2147483647 h 816"/>
                <a:gd name="T4" fmla="*/ 2147483647 w 726"/>
                <a:gd name="T5" fmla="*/ 0 h 816"/>
                <a:gd name="T6" fmla="*/ 0 60000 65536"/>
                <a:gd name="T7" fmla="*/ 0 60000 65536"/>
                <a:gd name="T8" fmla="*/ 0 60000 65536"/>
                <a:gd name="T9" fmla="*/ 0 w 726"/>
                <a:gd name="T10" fmla="*/ 0 h 816"/>
                <a:gd name="T11" fmla="*/ 726 w 726"/>
                <a:gd name="T12" fmla="*/ 816 h 8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6" h="816">
                  <a:moveTo>
                    <a:pt x="0" y="816"/>
                  </a:moveTo>
                  <a:cubicBezTo>
                    <a:pt x="211" y="816"/>
                    <a:pt x="423" y="816"/>
                    <a:pt x="544" y="680"/>
                  </a:cubicBezTo>
                  <a:cubicBezTo>
                    <a:pt x="665" y="544"/>
                    <a:pt x="695" y="272"/>
                    <a:pt x="726" y="0"/>
                  </a:cubicBezTo>
                </a:path>
              </a:pathLst>
            </a:custGeom>
            <a:noFill/>
            <a:ln w="25400">
              <a:solidFill>
                <a:srgbClr val="0033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Freeform 23"/>
            <p:cNvSpPr>
              <a:spLocks/>
            </p:cNvSpPr>
            <p:nvPr/>
          </p:nvSpPr>
          <p:spPr bwMode="auto">
            <a:xfrm>
              <a:off x="4572000" y="3933825"/>
              <a:ext cx="1152525" cy="1079500"/>
            </a:xfrm>
            <a:custGeom>
              <a:avLst/>
              <a:gdLst>
                <a:gd name="T0" fmla="*/ 0 w 726"/>
                <a:gd name="T1" fmla="*/ 2147483647 h 680"/>
                <a:gd name="T2" fmla="*/ 2147483647 w 726"/>
                <a:gd name="T3" fmla="*/ 2147483647 h 680"/>
                <a:gd name="T4" fmla="*/ 2147483647 w 726"/>
                <a:gd name="T5" fmla="*/ 0 h 680"/>
                <a:gd name="T6" fmla="*/ 0 60000 65536"/>
                <a:gd name="T7" fmla="*/ 0 60000 65536"/>
                <a:gd name="T8" fmla="*/ 0 60000 65536"/>
                <a:gd name="T9" fmla="*/ 0 w 726"/>
                <a:gd name="T10" fmla="*/ 0 h 680"/>
                <a:gd name="T11" fmla="*/ 726 w 726"/>
                <a:gd name="T12" fmla="*/ 680 h 6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6" h="680">
                  <a:moveTo>
                    <a:pt x="0" y="680"/>
                  </a:moveTo>
                  <a:cubicBezTo>
                    <a:pt x="7" y="487"/>
                    <a:pt x="15" y="294"/>
                    <a:pt x="136" y="181"/>
                  </a:cubicBezTo>
                  <a:cubicBezTo>
                    <a:pt x="257" y="68"/>
                    <a:pt x="491" y="34"/>
                    <a:pt x="726" y="0"/>
                  </a:cubicBezTo>
                </a:path>
              </a:pathLst>
            </a:custGeom>
            <a:noFill/>
            <a:ln w="25400">
              <a:solidFill>
                <a:srgbClr val="0033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7772400" cy="1470025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3600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Тема уроку:</a:t>
            </a:r>
            <a:br>
              <a:rPr lang="uk-UA" sz="3600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uk-UA" sz="3600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Функція </a:t>
            </a:r>
            <a:r>
              <a:rPr lang="uk-UA" sz="3600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у=х</a:t>
            </a:r>
            <a:r>
              <a:rPr lang="uk-UA" sz="3600" cap="none" baseline="300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uk-UA" sz="3600" cap="none" baseline="30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uk-UA" sz="3600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та її графік</a:t>
            </a:r>
            <a:endParaRPr lang="ru-RU" sz="3600" cap="none" baseline="30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1506" name="Picture 2" descr="график парабол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1643050"/>
            <a:ext cx="3214710" cy="5063168"/>
          </a:xfrm>
          <a:prstGeom prst="rect">
            <a:avLst/>
          </a:prstGeom>
          <a:noFill/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2143116"/>
          <a:ext cx="4929230" cy="1080008"/>
        </p:xfrm>
        <a:graphic>
          <a:graphicData uri="http://schemas.openxmlformats.org/drawingml/2006/table">
            <a:tbl>
              <a:tblPr/>
              <a:tblGrid>
                <a:gridCol w="492923"/>
                <a:gridCol w="492923"/>
                <a:gridCol w="492923"/>
                <a:gridCol w="492923"/>
                <a:gridCol w="492923"/>
                <a:gridCol w="492923"/>
                <a:gridCol w="492923"/>
                <a:gridCol w="492923"/>
                <a:gridCol w="492923"/>
                <a:gridCol w="492923"/>
              </a:tblGrid>
              <a:tr h="4650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9695" marR="99695" marT="59690" marB="59690" anchor="ctr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-4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9695" marR="99695" marT="59690" marB="5969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-3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9695" marR="99695" marT="59690" marB="5969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-2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9695" marR="99695" marT="59690" marB="5969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9695" marR="99695" marT="59690" marB="5969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9695" marR="99695" marT="59690" marB="5969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9695" marR="99695" marT="59690" marB="5969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9695" marR="99695" marT="59690" marB="5969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9695" marR="99695" marT="59690" marB="5969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9695" marR="99695" marT="59690" marB="5969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50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y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9695" marR="99695" marT="59690" marB="59690" anchor="ctr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9695" marR="99695" marT="59690" marB="5969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9695" marR="99695" marT="59690" marB="5969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9695" marR="99695" marT="59690" marB="5969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9695" marR="99695" marT="59690" marB="5969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9695" marR="99695" marT="59690" marB="5969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9695" marR="99695" marT="59690" marB="5969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9695" marR="99695" marT="59690" marB="5969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9695" marR="99695" marT="59690" marB="5969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9695" marR="99695" marT="59690" marB="5969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Графік - парабола</a:t>
            </a:r>
            <a:endParaRPr lang="ru-RU" dirty="0"/>
          </a:p>
        </p:txBody>
      </p:sp>
      <p:grpSp>
        <p:nvGrpSpPr>
          <p:cNvPr id="4" name="Содержимое 3"/>
          <p:cNvGrpSpPr>
            <a:grpSpLocks noGrp="1"/>
          </p:cNvGrpSpPr>
          <p:nvPr>
            <p:ph idx="1"/>
          </p:nvPr>
        </p:nvGrpSpPr>
        <p:grpSpPr bwMode="auto">
          <a:xfrm>
            <a:off x="457200" y="1600200"/>
            <a:ext cx="8229600" cy="4525963"/>
            <a:chOff x="428596" y="1357298"/>
            <a:chExt cx="2634410" cy="2715438"/>
          </a:xfrm>
        </p:grpSpPr>
        <p:cxnSp>
          <p:nvCxnSpPr>
            <p:cNvPr id="5" name="Прямая со стрелкой 3"/>
            <p:cNvCxnSpPr/>
            <p:nvPr/>
          </p:nvCxnSpPr>
          <p:spPr>
            <a:xfrm>
              <a:off x="428596" y="3071839"/>
              <a:ext cx="2572203" cy="149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 стрелкой 4"/>
            <p:cNvCxnSpPr/>
            <p:nvPr/>
          </p:nvCxnSpPr>
          <p:spPr>
            <a:xfrm rot="5400000" flipH="1" flipV="1">
              <a:off x="286115" y="2715042"/>
              <a:ext cx="2713942" cy="144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5"/>
            <p:cNvSpPr txBox="1">
              <a:spLocks noChangeArrowheads="1"/>
            </p:cNvSpPr>
            <p:nvPr/>
          </p:nvSpPr>
          <p:spPr bwMode="auto">
            <a:xfrm>
              <a:off x="2814176" y="3040421"/>
              <a:ext cx="248830" cy="287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 sz="1400">
                  <a:cs typeface="Arial" pitchFamily="34" charset="0"/>
                </a:rPr>
                <a:t>х</a:t>
              </a:r>
              <a:endParaRPr lang="ru-RU" sz="1400">
                <a:cs typeface="Arial" pitchFamily="34" charset="0"/>
              </a:endParaRPr>
            </a:p>
          </p:txBody>
        </p:sp>
        <p:sp>
          <p:nvSpPr>
            <p:cNvPr id="8" name="TextBox 6"/>
            <p:cNvSpPr txBox="1">
              <a:spLocks noChangeArrowheads="1"/>
            </p:cNvSpPr>
            <p:nvPr/>
          </p:nvSpPr>
          <p:spPr bwMode="auto">
            <a:xfrm>
              <a:off x="1439828" y="1357298"/>
              <a:ext cx="248829" cy="287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 sz="1400">
                  <a:cs typeface="Arial" pitchFamily="34" charset="0"/>
                </a:rPr>
                <a:t>у</a:t>
              </a:r>
              <a:endParaRPr lang="ru-RU" sz="1400">
                <a:cs typeface="Arial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4714876" y="4857760"/>
            <a:ext cx="21431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вершина параболи </a:t>
            </a:r>
            <a:r>
              <a:rPr lang="uk-UA" sz="2800" dirty="0" err="1" smtClean="0"/>
              <a:t>-точка</a:t>
            </a:r>
            <a:r>
              <a:rPr lang="uk-UA" sz="2800" dirty="0" smtClean="0"/>
              <a:t> (0;0)</a:t>
            </a:r>
            <a:endParaRPr lang="ru-RU" sz="2800" dirty="0"/>
          </a:p>
        </p:txBody>
      </p:sp>
      <p:sp>
        <p:nvSpPr>
          <p:cNvPr id="16" name="Стрелка вниз 15"/>
          <p:cNvSpPr/>
          <p:nvPr/>
        </p:nvSpPr>
        <p:spPr>
          <a:xfrm rot="8222852">
            <a:off x="4407704" y="4497154"/>
            <a:ext cx="251685" cy="665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4286248" y="1714488"/>
            <a:ext cx="817419" cy="2770909"/>
          </a:xfrm>
          <a:custGeom>
            <a:avLst/>
            <a:gdLst>
              <a:gd name="connsiteX0" fmla="*/ 817419 w 817419"/>
              <a:gd name="connsiteY0" fmla="*/ 0 h 2770909"/>
              <a:gd name="connsiteX1" fmla="*/ 734291 w 817419"/>
              <a:gd name="connsiteY1" fmla="*/ 997527 h 2770909"/>
              <a:gd name="connsiteX2" fmla="*/ 512619 w 817419"/>
              <a:gd name="connsiteY2" fmla="*/ 2341418 h 2770909"/>
              <a:gd name="connsiteX3" fmla="*/ 0 w 817419"/>
              <a:gd name="connsiteY3" fmla="*/ 2770909 h 2770909"/>
              <a:gd name="connsiteX4" fmla="*/ 0 w 817419"/>
              <a:gd name="connsiteY4" fmla="*/ 2770909 h 2770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7419" h="2770909">
                <a:moveTo>
                  <a:pt x="817419" y="0"/>
                </a:moveTo>
                <a:cubicBezTo>
                  <a:pt x="801255" y="303645"/>
                  <a:pt x="785091" y="607291"/>
                  <a:pt x="734291" y="997527"/>
                </a:cubicBezTo>
                <a:cubicBezTo>
                  <a:pt x="683491" y="1387763"/>
                  <a:pt x="635001" y="2045854"/>
                  <a:pt x="512619" y="2341418"/>
                </a:cubicBezTo>
                <a:cubicBezTo>
                  <a:pt x="390237" y="2636982"/>
                  <a:pt x="0" y="2770909"/>
                  <a:pt x="0" y="2770909"/>
                </a:cubicBezTo>
                <a:lnTo>
                  <a:pt x="0" y="2770909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 flipH="1">
            <a:off x="3357554" y="1714488"/>
            <a:ext cx="905315" cy="2770909"/>
          </a:xfrm>
          <a:custGeom>
            <a:avLst/>
            <a:gdLst>
              <a:gd name="connsiteX0" fmla="*/ 817419 w 817419"/>
              <a:gd name="connsiteY0" fmla="*/ 0 h 2770909"/>
              <a:gd name="connsiteX1" fmla="*/ 734291 w 817419"/>
              <a:gd name="connsiteY1" fmla="*/ 997527 h 2770909"/>
              <a:gd name="connsiteX2" fmla="*/ 512619 w 817419"/>
              <a:gd name="connsiteY2" fmla="*/ 2341418 h 2770909"/>
              <a:gd name="connsiteX3" fmla="*/ 0 w 817419"/>
              <a:gd name="connsiteY3" fmla="*/ 2770909 h 2770909"/>
              <a:gd name="connsiteX4" fmla="*/ 0 w 817419"/>
              <a:gd name="connsiteY4" fmla="*/ 2770909 h 2770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7419" h="2770909">
                <a:moveTo>
                  <a:pt x="817419" y="0"/>
                </a:moveTo>
                <a:cubicBezTo>
                  <a:pt x="801255" y="303645"/>
                  <a:pt x="785091" y="607291"/>
                  <a:pt x="734291" y="997527"/>
                </a:cubicBezTo>
                <a:cubicBezTo>
                  <a:pt x="683491" y="1387763"/>
                  <a:pt x="635001" y="2045854"/>
                  <a:pt x="512619" y="2341418"/>
                </a:cubicBezTo>
                <a:cubicBezTo>
                  <a:pt x="390237" y="2636982"/>
                  <a:pt x="0" y="2770909"/>
                  <a:pt x="0" y="2770909"/>
                </a:cubicBezTo>
                <a:lnTo>
                  <a:pt x="0" y="2770909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4214810" y="4357694"/>
            <a:ext cx="142876" cy="142876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6000760" y="1785926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в</a:t>
            </a:r>
            <a:r>
              <a:rPr lang="uk-UA" dirty="0" smtClean="0"/>
              <a:t>ітка  параболи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857224" y="1785926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в</a:t>
            </a:r>
            <a:r>
              <a:rPr lang="uk-UA" dirty="0" smtClean="0"/>
              <a:t>ітка  параболи</a:t>
            </a:r>
            <a:endParaRPr lang="ru-RU" dirty="0"/>
          </a:p>
        </p:txBody>
      </p:sp>
      <p:cxnSp>
        <p:nvCxnSpPr>
          <p:cNvPr id="26" name="Прямая со стрелкой 25"/>
          <p:cNvCxnSpPr/>
          <p:nvPr/>
        </p:nvCxnSpPr>
        <p:spPr>
          <a:xfrm rot="10800000" flipV="1">
            <a:off x="5286380" y="2143116"/>
            <a:ext cx="714380" cy="35719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2571736" y="2071678"/>
            <a:ext cx="714380" cy="35719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>
                                      <p:cBhvr override="childStyl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>
                                      <p:cBhvr override="childStyl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3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1" grpId="0" animBg="1"/>
      <p:bldP spid="22" grpId="0" animBg="1"/>
      <p:bldP spid="14" grpId="0" animBg="1"/>
      <p:bldP spid="23" grpId="0"/>
      <p:bldP spid="24" grpId="0"/>
    </p:bldLst>
  </p:timing>
</p:sld>
</file>

<file path=ppt/theme/theme1.xml><?xml version="1.0" encoding="utf-8"?>
<a:theme xmlns:a="http://schemas.openxmlformats.org/drawingml/2006/main" name="Тема39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Тема39</Template>
  <TotalTime>125</TotalTime>
  <Words>285</Words>
  <Application>Microsoft Office PowerPoint</Application>
  <PresentationFormat>Экран (4:3)</PresentationFormat>
  <Paragraphs>84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Тема39</vt:lpstr>
      <vt:lpstr>Усні вправи</vt:lpstr>
      <vt:lpstr>Функцію задано формулою </vt:lpstr>
      <vt:lpstr>Чи проходить графік функції у=        через точки: </vt:lpstr>
      <vt:lpstr>Визначте знак виразу:</vt:lpstr>
      <vt:lpstr>Як називається функція                            ?   </vt:lpstr>
      <vt:lpstr>Який вигляд має графік при k&gt;0</vt:lpstr>
      <vt:lpstr>Який вигляд має графік при k&lt;0</vt:lpstr>
      <vt:lpstr>Тема уроку: Функція у=х2 та її графік</vt:lpstr>
      <vt:lpstr>Графік - парабола</vt:lpstr>
      <vt:lpstr>Слайд 10</vt:lpstr>
      <vt:lpstr>Розв'язати графічно рівняння</vt:lpstr>
      <vt:lpstr>у=х2      </vt:lpstr>
    </vt:vector>
  </TitlesOfParts>
  <Company>BlackShine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Функція у=х2 та її графік</dc:title>
  <dc:creator>Black.User</dc:creator>
  <cp:lastModifiedBy>Black.User</cp:lastModifiedBy>
  <cp:revision>6</cp:revision>
  <dcterms:created xsi:type="dcterms:W3CDTF">2014-01-07T17:24:11Z</dcterms:created>
  <dcterms:modified xsi:type="dcterms:W3CDTF">2014-01-07T19:29:33Z</dcterms:modified>
</cp:coreProperties>
</file>