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58" r:id="rId4"/>
    <p:sldId id="259" r:id="rId5"/>
    <p:sldId id="260" r:id="rId6"/>
    <p:sldId id="261" r:id="rId7"/>
    <p:sldId id="272" r:id="rId8"/>
    <p:sldId id="262" r:id="rId9"/>
    <p:sldId id="264" r:id="rId10"/>
    <p:sldId id="265" r:id="rId11"/>
    <p:sldId id="266" r:id="rId12"/>
    <p:sldId id="267" r:id="rId13"/>
    <p:sldId id="274" r:id="rId14"/>
    <p:sldId id="268" r:id="rId15"/>
    <p:sldId id="269" r:id="rId16"/>
    <p:sldId id="270" r:id="rId17"/>
    <p:sldId id="275" r:id="rId18"/>
    <p:sldId id="271" r:id="rId19"/>
    <p:sldId id="273" r:id="rId20"/>
    <p:sldId id="276" r:id="rId21"/>
    <p:sldId id="278" r:id="rId22"/>
    <p:sldId id="277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011" autoAdjust="0"/>
  </p:normalViewPr>
  <p:slideViewPr>
    <p:cSldViewPr>
      <p:cViewPr varScale="1">
        <p:scale>
          <a:sx n="64" d="100"/>
          <a:sy n="64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86182" y="1142984"/>
            <a:ext cx="4886332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48" y="3857628"/>
            <a:ext cx="4471974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00206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A918A-5267-4EFD-ACA0-B72CB2AAD623}" type="datetimeFigureOut">
              <a:rPr lang="ru-RU"/>
              <a:pPr>
                <a:defRPr/>
              </a:pPr>
              <a:t>08.12.2012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85C1D-3A9E-41A4-BF30-69315854C1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89985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826EC-B20E-4B4F-AD7A-A49B50DD5984}" type="datetimeFigureOut">
              <a:rPr lang="ru-RU"/>
              <a:pPr>
                <a:defRPr/>
              </a:pPr>
              <a:t>08.12.2012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474E2-C6E2-468B-83E6-95457534BE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70497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37B98-38A7-4D6A-9C30-F66170632BAB}" type="datetimeFigureOut">
              <a:rPr lang="ru-RU"/>
              <a:pPr>
                <a:defRPr/>
              </a:pPr>
              <a:t>08.12.2012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3381F-CBEB-4D47-95E3-1F4A6A0390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3955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34A2A-BFAF-4A49-8B3F-D2E9B1BD11B7}" type="datetimeFigureOut">
              <a:rPr lang="ru-RU"/>
              <a:pPr>
                <a:defRPr/>
              </a:pPr>
              <a:t>08.12.2012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9EE73-D622-4F37-BDBE-C720A793BE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63885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64A96-9E70-4D66-98B0-DC22B0B75B9B}" type="datetimeFigureOut">
              <a:rPr lang="ru-RU"/>
              <a:pPr>
                <a:defRPr/>
              </a:pPr>
              <a:t>08.12.2012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0F40D-AECE-4467-8C90-526538B912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28516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A3527-7F78-4857-8AFE-FF062DB6F582}" type="datetimeFigureOut">
              <a:rPr lang="ru-RU"/>
              <a:pPr>
                <a:defRPr/>
              </a:pPr>
              <a:t>08.12.2012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78F0D6-4559-41D3-BCC2-A093B59AC8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49024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19750-71B3-49BE-B5B0-BB1FAF5702FA}" type="datetimeFigureOut">
              <a:rPr lang="ru-RU"/>
              <a:pPr>
                <a:defRPr/>
              </a:pPr>
              <a:t>08.12.2012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891E9-9599-42D5-84E9-7A62BFFC1D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3964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3A2EB-90C3-4584-A6C1-9867E610E79B}" type="datetimeFigureOut">
              <a:rPr lang="ru-RU"/>
              <a:pPr>
                <a:defRPr/>
              </a:pPr>
              <a:t>08.12.2012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05A51-560E-4D53-B2FD-F28C6D268A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89217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72631-5BD4-4026-A2AF-9BA5EBD07237}" type="datetimeFigureOut">
              <a:rPr lang="ru-RU"/>
              <a:pPr>
                <a:defRPr/>
              </a:pPr>
              <a:t>08.12.2012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28B46-4F1A-4A09-AF74-2211A6F23F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28545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8A23B-52E9-4F9F-B553-6BA9B470F5FE}" type="datetimeFigureOut">
              <a:rPr lang="ru-RU"/>
              <a:pPr>
                <a:defRPr/>
              </a:pPr>
              <a:t>08.12.2012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C0CD9-2C5D-4E6E-8451-88663C09BD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45578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C8F85-A567-4DD6-BFC5-C87E81A6B4B5}" type="datetimeFigureOut">
              <a:rPr lang="ru-RU"/>
              <a:pPr>
                <a:defRPr/>
              </a:pPr>
              <a:t>08.12.2012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68632-2247-4975-9174-8518D921FC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18447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357188"/>
            <a:ext cx="814387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1928813" y="1571625"/>
            <a:ext cx="701516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B80C79D-82D1-4395-B2F6-8CE43A79D0A2}" type="datetimeFigureOut">
              <a:rPr lang="ru-RU"/>
              <a:pPr>
                <a:defRPr/>
              </a:pPr>
              <a:t>08.12.2012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5AD0010-B40F-4525-B265-4DB7A70ABA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ln w="17780" cmpd="sng">
            <a:solidFill>
              <a:schemeClr val="accent1">
                <a:tint val="3000"/>
              </a:schemeClr>
            </a:solidFill>
            <a:prstDash val="solid"/>
            <a:miter lim="800000"/>
          </a:ln>
          <a:solidFill>
            <a:srgbClr val="002060"/>
          </a:solidFill>
          <a:effectLst>
            <a:outerShdw blurRad="55000" dist="50800" dir="5400000" algn="tl">
              <a:srgbClr val="000000">
                <a:alpha val="33000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5" Type="http://schemas.openxmlformats.org/officeDocument/2006/relationships/image" Target="../media/image16.png"/><Relationship Id="rId4" Type="http://schemas.openxmlformats.org/officeDocument/2006/relationships/image" Target="../media/image15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86188" y="1143000"/>
            <a:ext cx="4886325" cy="147002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err="1" smtClean="0"/>
              <a:t>Інформаційний</a:t>
            </a:r>
            <a:r>
              <a:rPr lang="ru-RU" sz="4800" dirty="0" smtClean="0"/>
              <a:t> </a:t>
            </a:r>
            <a:br>
              <a:rPr lang="ru-RU" sz="4800" dirty="0" smtClean="0"/>
            </a:br>
            <a:r>
              <a:rPr lang="ru-RU" sz="4800" dirty="0" smtClean="0"/>
              <a:t>марафон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960" y="3356992"/>
            <a:ext cx="4471988" cy="1752600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err="1" smtClean="0">
                <a:cs typeface="Times New Roman" pitchFamily="18" charset="0"/>
              </a:rPr>
              <a:t>Позакласний</a:t>
            </a:r>
            <a:r>
              <a:rPr lang="ru-RU" dirty="0" smtClean="0">
                <a:cs typeface="Times New Roman" pitchFamily="18" charset="0"/>
              </a:rPr>
              <a:t> </a:t>
            </a:r>
            <a:r>
              <a:rPr lang="ru-RU" dirty="0" err="1" smtClean="0">
                <a:cs typeface="Times New Roman" pitchFamily="18" charset="0"/>
              </a:rPr>
              <a:t>захід</a:t>
            </a:r>
            <a:r>
              <a:rPr lang="ru-RU" dirty="0">
                <a:cs typeface="Times New Roman" pitchFamily="18" charset="0"/>
              </a:rPr>
              <a:t> </a:t>
            </a:r>
            <a:r>
              <a:rPr lang="ru-RU" dirty="0" smtClean="0">
                <a:cs typeface="Times New Roman" pitchFamily="18" charset="0"/>
              </a:rPr>
              <a:t>для </a:t>
            </a:r>
            <a:r>
              <a:rPr lang="ru-RU" dirty="0" err="1" smtClean="0">
                <a:cs typeface="Times New Roman" pitchFamily="18" charset="0"/>
              </a:rPr>
              <a:t>учнів</a:t>
            </a:r>
            <a:r>
              <a:rPr lang="ru-RU" dirty="0" smtClean="0">
                <a:cs typeface="Times New Roman" pitchFamily="18" charset="0"/>
              </a:rPr>
              <a:t> 8-9 </a:t>
            </a:r>
            <a:r>
              <a:rPr lang="ru-RU" dirty="0" err="1" smtClean="0">
                <a:cs typeface="Times New Roman" pitchFamily="18" charset="0"/>
              </a:rPr>
              <a:t>класів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3852" y="5373216"/>
            <a:ext cx="2123693" cy="1414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http://klub-drug.ru/wp-content/uploads/2011/04/10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4643446"/>
            <a:ext cx="2956007" cy="1714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 bwMode="auto">
          <a:xfrm>
            <a:off x="1007096" y="0"/>
            <a:ext cx="8136904" cy="785794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00B0F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None/>
            </a:pPr>
            <a:r>
              <a:rPr lang="uk-UA" sz="2400" dirty="0" smtClean="0"/>
              <a:t>6.Американська фірма, яка є лідером у виробництві комп’ютерного програмного забезпечення.</a:t>
            </a: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 lvl="0">
              <a:buNone/>
            </a:pPr>
            <a:endParaRPr lang="ru-RU" sz="2400" dirty="0" smtClean="0"/>
          </a:p>
          <a:p>
            <a:pPr marL="0" lvl="0" indent="0">
              <a:buNone/>
            </a:pPr>
            <a:endParaRPr lang="ru-RU" sz="2400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1007096" y="1285860"/>
            <a:ext cx="8136904" cy="642942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00B0F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None/>
            </a:pPr>
            <a:r>
              <a:rPr lang="uk-UA" sz="2400" dirty="0" smtClean="0"/>
              <a:t>7. </a:t>
            </a:r>
            <a:r>
              <a:rPr lang="en-US" sz="2400" dirty="0" smtClean="0"/>
              <a:t>MS DOS</a:t>
            </a:r>
            <a:r>
              <a:rPr lang="uk-UA" sz="2400" dirty="0" smtClean="0"/>
              <a:t>, </a:t>
            </a:r>
            <a:r>
              <a:rPr lang="en-US" sz="2400" dirty="0" smtClean="0"/>
              <a:t>Linux</a:t>
            </a:r>
            <a:r>
              <a:rPr lang="uk-UA" sz="2400" dirty="0" smtClean="0"/>
              <a:t>, </a:t>
            </a:r>
            <a:r>
              <a:rPr lang="en-US" sz="2400" dirty="0" smtClean="0"/>
              <a:t>Windows</a:t>
            </a:r>
            <a:r>
              <a:rPr lang="uk-UA" sz="2400" dirty="0" smtClean="0"/>
              <a:t> – це назви чого? </a:t>
            </a: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 lvl="0">
              <a:buNone/>
            </a:pPr>
            <a:endParaRPr lang="ru-RU" sz="2400" dirty="0" smtClean="0"/>
          </a:p>
          <a:p>
            <a:pPr marL="0" lvl="0" indent="0">
              <a:buNone/>
            </a:pPr>
            <a:endParaRPr lang="ru-RU" sz="2400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1007096" y="2571744"/>
            <a:ext cx="8136904" cy="571504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00B0F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None/>
            </a:pPr>
            <a:r>
              <a:rPr lang="uk-UA" sz="2400" dirty="0" smtClean="0"/>
              <a:t>8. Які файли мають розширення.mp3? </a:t>
            </a:r>
            <a:endParaRPr lang="ru-RU" sz="2400" dirty="0" smtClean="0"/>
          </a:p>
          <a:p>
            <a:pPr lvl="0">
              <a:buNone/>
            </a:pPr>
            <a:endParaRPr lang="ru-RU" sz="2400" dirty="0" smtClean="0"/>
          </a:p>
          <a:p>
            <a:pPr marL="0" lvl="0" indent="0">
              <a:buNone/>
            </a:pPr>
            <a:endParaRPr lang="ru-RU" sz="2400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1007096" y="3857628"/>
            <a:ext cx="8136904" cy="785842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00B0F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uk-UA" sz="2400" dirty="0" smtClean="0"/>
              <a:t>9. Тип принтера, який виконує найякісніший і найшвидший друк?</a:t>
            </a:r>
          </a:p>
          <a:p>
            <a:pPr lvl="0"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 lvl="0">
              <a:buNone/>
            </a:pPr>
            <a:endParaRPr lang="ru-RU" sz="2400" dirty="0" smtClean="0"/>
          </a:p>
          <a:p>
            <a:pPr marL="0" lvl="0" indent="0">
              <a:buNone/>
            </a:pPr>
            <a:endParaRPr lang="ru-RU" sz="2400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 bwMode="auto">
          <a:xfrm>
            <a:off x="1007096" y="5214950"/>
            <a:ext cx="8136904" cy="928694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00B0F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None/>
            </a:pPr>
            <a:r>
              <a:rPr lang="uk-UA" sz="2400" dirty="0" smtClean="0"/>
              <a:t>10. Назвіть пристрій введення інформації, розташований на вашому робочому місці. </a:t>
            </a:r>
            <a:endParaRPr lang="ru-RU" sz="2400" dirty="0" smtClean="0"/>
          </a:p>
          <a:p>
            <a:pPr lvl="0">
              <a:buNone/>
            </a:pPr>
            <a:endParaRPr lang="uk-UA" sz="2400" dirty="0" smtClean="0"/>
          </a:p>
          <a:p>
            <a:pPr lvl="0"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 lvl="0">
              <a:buNone/>
            </a:pPr>
            <a:endParaRPr lang="ru-RU" sz="2400" dirty="0" smtClean="0"/>
          </a:p>
          <a:p>
            <a:pPr marL="0" lvl="0" indent="0">
              <a:buNone/>
            </a:pP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928926" y="785794"/>
            <a:ext cx="2786082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Microsoft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928926" y="2000240"/>
            <a:ext cx="2786082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операційних систем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928926" y="3286124"/>
            <a:ext cx="2786082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музичні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928926" y="4714884"/>
            <a:ext cx="2786082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лазерний</a:t>
            </a:r>
            <a:endParaRPr lang="ru-RU" sz="2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071802" y="6215082"/>
            <a:ext cx="2786082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клавіатура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 bwMode="auto">
          <a:xfrm>
            <a:off x="571472" y="0"/>
            <a:ext cx="8215370" cy="642918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00B0F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uk-UA" sz="2400" dirty="0" smtClean="0"/>
              <a:t>11. Програма, яка дає змогу опрацьовувати тексти. </a:t>
            </a:r>
            <a:endParaRPr lang="ru-RU" sz="2400" dirty="0" smtClean="0"/>
          </a:p>
          <a:p>
            <a:pPr marL="0" lvl="0" indent="0">
              <a:buNone/>
            </a:pPr>
            <a:endParaRPr lang="ru-RU" sz="2400" dirty="0"/>
          </a:p>
        </p:txBody>
      </p:sp>
      <p:sp>
        <p:nvSpPr>
          <p:cNvPr id="3" name="Объект 2"/>
          <p:cNvSpPr txBox="1">
            <a:spLocks/>
          </p:cNvSpPr>
          <p:nvPr/>
        </p:nvSpPr>
        <p:spPr bwMode="auto">
          <a:xfrm>
            <a:off x="571472" y="1285860"/>
            <a:ext cx="8215370" cy="642942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00B0F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uk-UA" sz="2400" dirty="0" smtClean="0"/>
              <a:t>12. Скільки біт займає в пам’яті комп’ютера 1 символ? </a:t>
            </a:r>
            <a:endParaRPr lang="ru-RU" sz="2400" dirty="0" smtClean="0"/>
          </a:p>
          <a:p>
            <a:pPr marL="0" lvl="0" indent="0">
              <a:buNone/>
            </a:pPr>
            <a:endParaRPr lang="ru-RU" sz="2400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 bwMode="auto">
          <a:xfrm>
            <a:off x="642910" y="2571744"/>
            <a:ext cx="8215370" cy="571504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00B0F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uk-UA" sz="2400" dirty="0" smtClean="0"/>
              <a:t>13. Інша назва жорсткого диска. </a:t>
            </a:r>
            <a:endParaRPr lang="ru-RU" sz="2400" dirty="0" smtClean="0"/>
          </a:p>
          <a:p>
            <a:pPr marL="0" lvl="0" indent="0">
              <a:buNone/>
            </a:pPr>
            <a:endParaRPr lang="ru-RU" sz="2400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714348" y="3929066"/>
            <a:ext cx="8215370" cy="571504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00B0F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uk-UA" sz="2400" dirty="0" smtClean="0"/>
              <a:t>14. Яка ємність DVD-диска? </a:t>
            </a:r>
            <a:endParaRPr lang="ru-RU" sz="2400" dirty="0" smtClean="0"/>
          </a:p>
          <a:p>
            <a:pPr marL="0" lvl="0" indent="0">
              <a:buNone/>
            </a:pPr>
            <a:endParaRPr lang="ru-RU" sz="2400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714348" y="5357826"/>
            <a:ext cx="8215370" cy="571504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00B0F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None/>
            </a:pPr>
            <a:r>
              <a:rPr lang="uk-UA" sz="2400" dirty="0" smtClean="0"/>
              <a:t>15. Скільки гігабайт дорівнює 1 </a:t>
            </a:r>
            <a:r>
              <a:rPr lang="uk-UA" sz="2400" dirty="0" err="1" smtClean="0"/>
              <a:t>терабайт</a:t>
            </a:r>
            <a:r>
              <a:rPr lang="uk-UA" sz="2400" dirty="0" smtClean="0"/>
              <a:t>? </a:t>
            </a:r>
            <a:endParaRPr lang="ru-RU" sz="2400" dirty="0" smtClean="0"/>
          </a:p>
          <a:p>
            <a:pPr marL="0" lvl="0" indent="0">
              <a:buNone/>
            </a:pP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14678" y="785794"/>
            <a:ext cx="2786082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текстовий редактор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86116" y="2000240"/>
            <a:ext cx="2786082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8 біт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86116" y="3286124"/>
            <a:ext cx="2786082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вінчестер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357554" y="4714884"/>
            <a:ext cx="2786082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4,7 </a:t>
            </a:r>
            <a:r>
              <a:rPr lang="uk-UA" sz="2400" dirty="0" err="1" smtClean="0"/>
              <a:t>Гб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357554" y="6143644"/>
            <a:ext cx="2786082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1024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 bwMode="auto">
          <a:xfrm>
            <a:off x="642910" y="0"/>
            <a:ext cx="8215370" cy="571504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00B0F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None/>
            </a:pPr>
            <a:r>
              <a:rPr lang="uk-UA" sz="2400" dirty="0" smtClean="0"/>
              <a:t>16. Призначення клавіші </a:t>
            </a:r>
            <a:r>
              <a:rPr lang="uk-UA" sz="2400" dirty="0" err="1" smtClean="0"/>
              <a:t>Esc</a:t>
            </a:r>
            <a:r>
              <a:rPr lang="uk-UA" sz="2400" dirty="0" smtClean="0"/>
              <a:t>.</a:t>
            </a:r>
            <a:endParaRPr lang="ru-RU" sz="2400" dirty="0" smtClean="0"/>
          </a:p>
          <a:p>
            <a:pPr marL="0" lvl="0" indent="0">
              <a:buNone/>
            </a:pPr>
            <a:endParaRPr lang="ru-RU" sz="2400" dirty="0"/>
          </a:p>
        </p:txBody>
      </p:sp>
      <p:sp>
        <p:nvSpPr>
          <p:cNvPr id="3" name="Объект 2"/>
          <p:cNvSpPr txBox="1">
            <a:spLocks/>
          </p:cNvSpPr>
          <p:nvPr/>
        </p:nvSpPr>
        <p:spPr bwMode="auto">
          <a:xfrm>
            <a:off x="714348" y="1285860"/>
            <a:ext cx="8215370" cy="785818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00B0F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None/>
            </a:pPr>
            <a:r>
              <a:rPr lang="uk-UA" sz="2400" dirty="0" smtClean="0"/>
              <a:t>17. Як називається область даних на диску, що має ім’я? </a:t>
            </a:r>
            <a:endParaRPr lang="ru-RU" sz="2400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 bwMode="auto">
          <a:xfrm>
            <a:off x="714348" y="2500306"/>
            <a:ext cx="8215370" cy="785818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00B0F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None/>
            </a:pPr>
            <a:r>
              <a:rPr lang="uk-UA" sz="2400" dirty="0" smtClean="0"/>
              <a:t>18. Маніпулятор, який використовується в комп’ютерних іграх. </a:t>
            </a:r>
            <a:endParaRPr lang="ru-RU" sz="2400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714348" y="3929066"/>
            <a:ext cx="8215370" cy="785818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00B0F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None/>
            </a:pPr>
            <a:r>
              <a:rPr lang="uk-UA" sz="2400" dirty="0" smtClean="0"/>
              <a:t>19. Як називається покажчик на екрані монітора, який вибирає на екрані об’єкти для подальшої роботи? </a:t>
            </a:r>
            <a:endParaRPr lang="ru-RU" sz="2400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714348" y="5214950"/>
            <a:ext cx="8215370" cy="785818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00B0F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None/>
            </a:pPr>
            <a:r>
              <a:rPr lang="uk-UA" sz="2400" dirty="0" smtClean="0"/>
              <a:t>20. Для виклику Диспетчера завдань потрібно натиснути комбінацію клавіш...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143240" y="714356"/>
            <a:ext cx="2786082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відміна дії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143240" y="2071678"/>
            <a:ext cx="2786082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файл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14678" y="3357562"/>
            <a:ext cx="2786082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джойстик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86116" y="4714884"/>
            <a:ext cx="2786082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курсор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86116" y="6143644"/>
            <a:ext cx="2786082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Ctrl</a:t>
            </a:r>
            <a:r>
              <a:rPr lang="ru-RU" sz="2400" dirty="0" smtClean="0"/>
              <a:t>+</a:t>
            </a:r>
            <a:r>
              <a:rPr lang="en-US" sz="2400" dirty="0" smtClean="0"/>
              <a:t>Alt</a:t>
            </a:r>
            <a:r>
              <a:rPr lang="ru-RU" sz="2400" dirty="0" smtClean="0"/>
              <a:t>+</a:t>
            </a:r>
            <a:r>
              <a:rPr lang="en-US" sz="2400" dirty="0" smtClean="0"/>
              <a:t>Del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&amp;kcy;&amp;acy;&amp;rcy;&amp;tcy;&amp;icy;&amp;ncy;&amp;kcy;&amp;icy; &amp;shcy;&amp;kcy;&amp;ocy;&amp;lcy;&amp;acy;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1857364"/>
            <a:ext cx="6286544" cy="396877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57290" y="0"/>
            <a:ext cx="735811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Група</a:t>
            </a: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підтримки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4" name="MS900069706[1].wav">
            <a:hlinkClick r:id="" action="ppaction://media"/>
          </p:cNvPr>
          <p:cNvPicPr>
            <a:picLocks noRot="1" noChangeAspect="1"/>
          </p:cNvPicPr>
          <p:nvPr>
            <a:wavAudioFile r:embed="rId1" name="MS900069706[1].wav"/>
          </p:nvPr>
        </p:nvPicPr>
        <p:blipFill>
          <a:blip r:embed="rId4"/>
          <a:stretch>
            <a:fillRect/>
          </a:stretch>
        </p:blipFill>
        <p:spPr>
          <a:xfrm>
            <a:off x="4929190" y="350043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9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214414" y="285728"/>
            <a:ext cx="700092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0" u="none" strike="noStrike" normalizeH="0" baseline="0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ІІІ забіг </a:t>
            </a:r>
            <a:endParaRPr kumimoji="0" lang="ru-RU" sz="4000" b="1" i="0" u="none" strike="noStrike" normalizeH="0" baseline="0" dirty="0" smtClean="0">
              <a:ln w="18000">
                <a:solidFill>
                  <a:schemeClr val="bg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0" u="none" strike="noStrike" normalizeH="0" baseline="0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на довгі дистанції</a:t>
            </a:r>
            <a:endParaRPr kumimoji="0" lang="ru-RU" sz="4000" b="1" i="0" u="none" strike="noStrike" normalizeH="0" baseline="0" dirty="0" smtClean="0">
              <a:ln w="18000">
                <a:solidFill>
                  <a:schemeClr val="bg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0" u="none" strike="noStrike" normalizeH="0" baseline="0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Times New Roman" pitchFamily="18" charset="0"/>
                <a:cs typeface="Times New Roman" pitchFamily="18" charset="0"/>
              </a:rPr>
              <a:t> «</a:t>
            </a:r>
            <a:r>
              <a:rPr kumimoji="0" lang="ru-RU" sz="4000" b="1" i="0" u="none" strike="noStrike" normalizeH="0" baseline="0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Times New Roman" pitchFamily="18" charset="0"/>
                <a:cs typeface="Times New Roman" pitchFamily="18" charset="0"/>
              </a:rPr>
              <a:t>Фольклорний</a:t>
            </a:r>
            <a:r>
              <a:rPr kumimoji="0" lang="ru-RU" sz="4000" b="1" i="0" u="none" strike="noStrike" normalizeH="0" baseline="0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Times New Roman" pitchFamily="18" charset="0"/>
                <a:cs typeface="Times New Roman" pitchFamily="18" charset="0"/>
              </a:rPr>
              <a:t> серпантин</a:t>
            </a:r>
            <a:r>
              <a:rPr kumimoji="0" lang="uk-UA" sz="4000" b="1" i="0" u="none" strike="noStrike" normalizeH="0" baseline="0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Times New Roman" pitchFamily="18" charset="0"/>
                <a:cs typeface="Times New Roman" pitchFamily="18" charset="0"/>
              </a:rPr>
              <a:t>»</a:t>
            </a:r>
            <a:endParaRPr kumimoji="0" lang="uk-UA" sz="4000" b="1" i="0" u="none" strike="noStrike" normalizeH="0" baseline="0" dirty="0" smtClean="0">
              <a:ln w="18000">
                <a:solidFill>
                  <a:schemeClr val="bg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Arial" pitchFamily="34" charset="0"/>
            </a:endParaRPr>
          </a:p>
        </p:txBody>
      </p:sp>
      <p:pic>
        <p:nvPicPr>
          <p:cNvPr id="22535" name="Picture 7" descr="http://www.playoffline.ru/sites/default/files/styles/game_picture/public/game_pictures/kazaki.jpg"/>
          <p:cNvPicPr>
            <a:picLocks noChangeAspect="1" noChangeArrowheads="1"/>
          </p:cNvPicPr>
          <p:nvPr/>
        </p:nvPicPr>
        <p:blipFill>
          <a:blip r:embed="rId2"/>
          <a:srcRect l="4286" t="4286" r="9999" b="3571"/>
          <a:stretch>
            <a:fillRect/>
          </a:stretch>
        </p:blipFill>
        <p:spPr bwMode="auto">
          <a:xfrm>
            <a:off x="2643174" y="2214555"/>
            <a:ext cx="4500594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285728"/>
            <a:ext cx="7215238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Комп'ютер пам'яттю не зіпсуєш.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42976" y="1142985"/>
            <a:ext cx="7143800" cy="95410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Дарованому комп'ютеру в системний блок не заглядають.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2428868"/>
            <a:ext cx="7143800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Всякий кабель своє гніздо любить.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3357562"/>
            <a:ext cx="7072362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400" b="1" dirty="0" smtClean="0"/>
              <a:t>Не все WINDOWS, що висить.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4286256"/>
            <a:ext cx="7000924" cy="46166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400" b="1" dirty="0" smtClean="0"/>
              <a:t>Провідник до файлу доведе.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5143512"/>
            <a:ext cx="7000924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 ідентифікатор прикрашає файл, а файл - ідентифікатор.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357166"/>
            <a:ext cx="6929486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400" b="1" dirty="0" smtClean="0"/>
              <a:t>Що з Корзини видалено, то пропало.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14414" y="1142984"/>
            <a:ext cx="6929486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 smtClean="0"/>
              <a:t>Все скомпонуйте - програма буде.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2000240"/>
            <a:ext cx="6858048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400" b="1" dirty="0" smtClean="0"/>
              <a:t>З хворої </a:t>
            </a:r>
            <a:r>
              <a:rPr lang="uk-UA" sz="2400" b="1" dirty="0" err="1" smtClean="0"/>
              <a:t>флешки</a:t>
            </a:r>
            <a:r>
              <a:rPr lang="uk-UA" sz="2400" b="1" dirty="0" smtClean="0"/>
              <a:t> на здоровий вінчестер.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2643182"/>
            <a:ext cx="6858048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400" dirty="0" smtClean="0"/>
              <a:t> </a:t>
            </a:r>
            <a:r>
              <a:rPr lang="uk-UA" sz="2400" b="1" dirty="0" smtClean="0"/>
              <a:t>Антивірусна програма - запорука здоров'я комп'ютера.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3857628"/>
            <a:ext cx="6786610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400" b="1" dirty="0" smtClean="0"/>
              <a:t>Всяк Web-дизайнер свій сайт хвалить.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4714884"/>
            <a:ext cx="6786610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Вірусів боятися - в ​​Інтернет не ходити.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728" y="5572140"/>
            <a:ext cx="6715172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400" b="1" dirty="0" smtClean="0"/>
              <a:t>Вінчестер - дзеркало душі користувача.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&amp;kcy;&amp;acy;&amp;rcy;&amp;tcy;&amp;icy;&amp;ncy;&amp;kcy;&amp;icy; &amp;shcy;&amp;kcy;&amp;ocy;&amp;lcy;&amp;acy;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1857364"/>
            <a:ext cx="6286544" cy="396877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57290" y="0"/>
            <a:ext cx="735811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Група</a:t>
            </a: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підтримки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4" name="MS900069706[1].wav">
            <a:hlinkClick r:id="" action="ppaction://media"/>
          </p:cNvPr>
          <p:cNvPicPr>
            <a:picLocks noRot="1" noChangeAspect="1"/>
          </p:cNvPicPr>
          <p:nvPr>
            <a:wavAudioFile r:embed="rId1" name="MS900069706[1].wav"/>
          </p:nvPr>
        </p:nvPicPr>
        <p:blipFill>
          <a:blip r:embed="rId4"/>
          <a:stretch>
            <a:fillRect/>
          </a:stretch>
        </p:blipFill>
        <p:spPr>
          <a:xfrm>
            <a:off x="4929190" y="350043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9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71480"/>
            <a:ext cx="70009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32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І</a:t>
            </a:r>
            <a:r>
              <a:rPr lang="en-US" sz="32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V</a:t>
            </a:r>
            <a:r>
              <a:rPr lang="uk-UA" sz="32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 забіг </a:t>
            </a:r>
            <a:endParaRPr lang="ru-RU" sz="3200" b="1" dirty="0" smtClean="0">
              <a:ln w="18000">
                <a:solidFill>
                  <a:schemeClr val="bg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  <a:p>
            <a:pPr lvl="0" algn="ctr" eaLnBrk="0" hangingPunct="0"/>
            <a:r>
              <a:rPr lang="uk-UA" sz="32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 «</a:t>
            </a:r>
            <a:r>
              <a:rPr lang="ru-RU" sz="3200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Марафонсь</a:t>
            </a:r>
            <a:r>
              <a:rPr lang="uk-UA" sz="32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кий біг»</a:t>
            </a:r>
            <a:endParaRPr lang="uk-UA" sz="3200" b="1" dirty="0" smtClean="0">
              <a:ln w="18000">
                <a:solidFill>
                  <a:schemeClr val="bg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25602" name="Picture 2" descr="http://biz.zenituspeha.ru/wp-content/uploads/2012/03/%D0%9C%D0%B0%D1%80%D0%B0%D1%84%D0%BE%D0%BD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1928802"/>
            <a:ext cx="3886200" cy="4133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2" y="571480"/>
          <a:ext cx="8143932" cy="3597568"/>
        </p:xfrm>
        <a:graphic>
          <a:graphicData uri="http://schemas.openxmlformats.org/drawingml/2006/table">
            <a:tbl>
              <a:tblPr/>
              <a:tblGrid>
                <a:gridCol w="579848"/>
                <a:gridCol w="579848"/>
                <a:gridCol w="578219"/>
                <a:gridCol w="296439"/>
                <a:gridCol w="641742"/>
                <a:gridCol w="641742"/>
                <a:gridCol w="578219"/>
                <a:gridCol w="296439"/>
                <a:gridCol w="578219"/>
                <a:gridCol w="578219"/>
                <a:gridCol w="682462"/>
                <a:gridCol w="314356"/>
                <a:gridCol w="578219"/>
                <a:gridCol w="641742"/>
                <a:gridCol w="578219"/>
              </a:tblGrid>
              <a:tr h="7165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Й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32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32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Ь</a:t>
                      </a:r>
                      <a:endParaRPr lang="ru-RU" sz="32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32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32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32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65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32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32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32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32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32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32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2974"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32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165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32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І</a:t>
                      </a:r>
                      <a:endParaRPr lang="ru-RU" sz="32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32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Ь</a:t>
                      </a:r>
                      <a:endParaRPr lang="ru-RU" sz="32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32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32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32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65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32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32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32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32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32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32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32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Picture 8" descr="http://beybegi.com/pics/imgs/dynamo.jpg"/>
          <p:cNvPicPr>
            <a:picLocks noChangeAspect="1" noChangeArrowheads="1"/>
          </p:cNvPicPr>
          <p:nvPr/>
        </p:nvPicPr>
        <p:blipFill>
          <a:blip r:embed="rId2"/>
          <a:srcRect t="11667" b="23333"/>
          <a:stretch>
            <a:fillRect/>
          </a:stretch>
        </p:blipFill>
        <p:spPr bwMode="auto">
          <a:xfrm>
            <a:off x="2428860" y="2071678"/>
            <a:ext cx="5715000" cy="2786082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>
                <a:solidFill>
                  <a:srgbClr val="FF0000"/>
                </a:solidFill>
                <a:effectLst/>
              </a:rPr>
              <a:t>І забіг</a:t>
            </a:r>
            <a:r>
              <a:rPr lang="ru-RU" dirty="0">
                <a:solidFill>
                  <a:srgbClr val="FF0000"/>
                </a:solidFill>
                <a:effectLst/>
              </a:rPr>
              <a:t/>
            </a:r>
            <a:br>
              <a:rPr lang="ru-RU" dirty="0">
                <a:solidFill>
                  <a:srgbClr val="FF0000"/>
                </a:solidFill>
                <a:effectLst/>
              </a:rPr>
            </a:br>
            <a:r>
              <a:rPr lang="uk-UA" dirty="0">
                <a:solidFill>
                  <a:srgbClr val="FF0000"/>
                </a:solidFill>
                <a:effectLst/>
              </a:rPr>
              <a:t> на короткі дистанції  «</a:t>
            </a:r>
            <a:r>
              <a:rPr lang="uk-UA" dirty="0" smtClean="0">
                <a:solidFill>
                  <a:srgbClr val="FF0000"/>
                </a:solidFill>
                <a:effectLst/>
              </a:rPr>
              <a:t>Спринт»</a:t>
            </a:r>
            <a:endParaRPr lang="ru-RU" dirty="0">
              <a:solidFill>
                <a:srgbClr val="FF0000"/>
              </a:solidFill>
              <a:effectLst/>
            </a:endParaRPr>
          </a:p>
        </p:txBody>
      </p:sp>
      <p:pic>
        <p:nvPicPr>
          <p:cNvPr id="7174" name="Picture 6" descr="&amp;kcy;&amp;acy;&amp;rcy;&amp;tcy;&amp;icy;&amp;ncy;&amp;kcy;&amp;icy; &amp;shcy;&amp;kcy;&amp;ocy;&amp;lcy;&amp;acy;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2285992"/>
            <a:ext cx="2428892" cy="25392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6848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2" y="714356"/>
          <a:ext cx="8358250" cy="4015536"/>
        </p:xfrm>
        <a:graphic>
          <a:graphicData uri="http://schemas.openxmlformats.org/drawingml/2006/table">
            <a:tbl>
              <a:tblPr/>
              <a:tblGrid>
                <a:gridCol w="595107"/>
                <a:gridCol w="595107"/>
                <a:gridCol w="593436"/>
                <a:gridCol w="304240"/>
                <a:gridCol w="658630"/>
                <a:gridCol w="658630"/>
                <a:gridCol w="593436"/>
                <a:gridCol w="304240"/>
                <a:gridCol w="593436"/>
                <a:gridCol w="593436"/>
                <a:gridCol w="700421"/>
                <a:gridCol w="322629"/>
                <a:gridCol w="593436"/>
                <a:gridCol w="658630"/>
                <a:gridCol w="593436"/>
              </a:tblGrid>
              <a:tr h="82100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</a:t>
                      </a:r>
                      <a:endParaRPr lang="ru-RU" sz="3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3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3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І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100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І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3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3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3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3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І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І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5075"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2100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3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Є</a:t>
                      </a:r>
                      <a:endParaRPr lang="ru-RU" sz="3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3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100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Ь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Ц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І</a:t>
                      </a:r>
                      <a:endParaRPr lang="ru-RU" sz="32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3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32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&amp;kcy;&amp;acy;&amp;rcy;&amp;tcy;&amp;icy;&amp;ncy;&amp;kcy;&amp;icy; &amp;shcy;&amp;kcy;&amp;ocy;&amp;lcy;&amp;acy;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1857364"/>
            <a:ext cx="6286544" cy="396877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57290" y="0"/>
            <a:ext cx="735811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Група</a:t>
            </a: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підтримки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4" name="MS900069706[1].wav">
            <a:hlinkClick r:id="" action="ppaction://media"/>
          </p:cNvPr>
          <p:cNvPicPr>
            <a:picLocks noRot="1" noChangeAspect="1"/>
          </p:cNvPicPr>
          <p:nvPr>
            <a:wavAudioFile r:embed="rId1" name="MS900069706[1].wav"/>
          </p:nvPr>
        </p:nvPicPr>
        <p:blipFill>
          <a:blip r:embed="rId4"/>
          <a:stretch>
            <a:fillRect/>
          </a:stretch>
        </p:blipFill>
        <p:spPr>
          <a:xfrm>
            <a:off x="4929190" y="350043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9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http://source.m3x.org/uploads/posts/2012-02/1329065785_788112158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357166"/>
            <a:ext cx="4572032" cy="4572032"/>
          </a:xfrm>
          <a:prstGeom prst="rect">
            <a:avLst/>
          </a:prstGeom>
          <a:noFill/>
        </p:spPr>
      </p:pic>
      <p:pic>
        <p:nvPicPr>
          <p:cNvPr id="33802" name="Picture 10" descr="http://miranimashek.com/_ph/65/1/950698115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5000636"/>
            <a:ext cx="1095375" cy="109537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714480" y="357166"/>
            <a:ext cx="585738" cy="4893071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spAutoFit/>
          </a:bodyPr>
          <a:lstStyle/>
          <a:p>
            <a:pPr algn="ctr"/>
            <a:r>
              <a:rPr lang="uk-UA" sz="24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нагородження</a:t>
            </a:r>
            <a:endParaRPr lang="ru-RU" sz="2400" b="1" cap="all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929586" y="642918"/>
            <a:ext cx="585738" cy="3697935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spAutoFit/>
          </a:bodyPr>
          <a:lstStyle/>
          <a:p>
            <a:pPr algn="ctr"/>
            <a:r>
              <a:rPr lang="uk-UA" sz="24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переможця</a:t>
            </a:r>
            <a:endParaRPr lang="ru-RU" sz="2400" b="1" cap="all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5"/>
          <a:stretch>
            <a:fillRect/>
          </a:stretch>
        </p:blipFill>
        <p:spPr>
          <a:xfrm>
            <a:off x="4786314" y="27860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22623" y="548680"/>
            <a:ext cx="7704856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uk-UA" sz="2800" dirty="0" smtClean="0"/>
              <a:t>1. Первісні люди рахували тільки в двійковій системі числення?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29367" y="1780632"/>
            <a:ext cx="7704858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800" dirty="0" smtClean="0"/>
              <a:t>2. Римська система числення  є непозиційною? </a:t>
            </a:r>
            <a:endParaRPr lang="ru-RU" sz="2800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1470328" y="2956558"/>
            <a:ext cx="698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/>
              <a:t> </a:t>
            </a:r>
            <a:endParaRPr lang="ru-RU" sz="2800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2643182"/>
            <a:ext cx="7704857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3. Жорсткий </a:t>
            </a:r>
            <a:r>
              <a:rPr lang="uk-UA" sz="2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диск - це вінчестер</a:t>
            </a:r>
            <a:r>
              <a:rPr lang="uk-UA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14414" y="3429000"/>
            <a:ext cx="7704857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800" dirty="0" smtClean="0"/>
              <a:t>4. Арифмометр дозволяв перемножувати чотиризначні числа? </a:t>
            </a:r>
            <a:endParaRPr lang="ru-RU" sz="2800" dirty="0" smtClean="0"/>
          </a:p>
        </p:txBody>
      </p:sp>
      <p:sp>
        <p:nvSpPr>
          <p:cNvPr id="11" name="Прямоугольник 10"/>
          <p:cNvSpPr/>
          <p:nvPr/>
        </p:nvSpPr>
        <p:spPr>
          <a:xfrm>
            <a:off x="1214414" y="5857892"/>
            <a:ext cx="7704856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6. Жорсткий </a:t>
            </a:r>
            <a:r>
              <a:rPr lang="uk-UA" sz="2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диск - це вінчестер</a:t>
            </a:r>
            <a:r>
              <a:rPr lang="uk-UA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214414" y="4643446"/>
            <a:ext cx="7704857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uk-UA" sz="2800" dirty="0" smtClean="0"/>
              <a:t>5. </a:t>
            </a:r>
            <a:r>
              <a:rPr lang="uk-UA" sz="2800" dirty="0"/>
              <a:t>У деяких перших комп'ютерів не було жорстких магнітних дисків? 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785794"/>
            <a:ext cx="500066" cy="50006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err="1" smtClean="0"/>
              <a:t>н</a:t>
            </a:r>
            <a:r>
              <a:rPr lang="uk-UA" sz="2400" dirty="0" smtClean="0"/>
              <a:t>і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00034" y="1785926"/>
            <a:ext cx="500066" cy="50006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так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00034" y="2643182"/>
            <a:ext cx="500066" cy="4286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так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00034" y="3714752"/>
            <a:ext cx="500066" cy="50006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так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00034" y="5857892"/>
            <a:ext cx="500066" cy="50006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так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00034" y="4857760"/>
            <a:ext cx="500066" cy="50006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так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6" grpId="0" animBg="1"/>
      <p:bldP spid="5" grpId="0" animBg="1"/>
      <p:bldP spid="9" grpId="0" animBg="1"/>
      <p:bldP spid="11" grpId="0" animBg="1"/>
      <p:bldP spid="12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7096" y="188640"/>
            <a:ext cx="8136904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uk-UA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7. </a:t>
            </a:r>
            <a:r>
              <a:rPr lang="uk-UA" sz="2800" dirty="0" smtClean="0"/>
              <a:t>В </a:t>
            </a:r>
            <a:r>
              <a:rPr lang="uk-UA" sz="2800" dirty="0"/>
              <a:t>повсякденному житті ми використовуємо </a:t>
            </a:r>
            <a:r>
              <a:rPr lang="uk-UA" sz="2800" dirty="0" err="1"/>
              <a:t>сімкову</a:t>
            </a:r>
            <a:r>
              <a:rPr lang="uk-UA" sz="2800" dirty="0"/>
              <a:t> систему числення? </a:t>
            </a:r>
            <a:endParaRPr lang="uk-UA" sz="2800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007096" y="1571612"/>
            <a:ext cx="8136904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uk-UA" sz="2800" dirty="0" smtClean="0"/>
              <a:t>8. Зовнішній </a:t>
            </a:r>
            <a:r>
              <a:rPr lang="uk-UA" sz="2800" dirty="0"/>
              <a:t>вигляд системного блоку впливає на якість і роботу комп'ютера</a:t>
            </a:r>
            <a:r>
              <a:rPr lang="uk-UA" sz="2800" dirty="0" smtClean="0"/>
              <a:t>?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07096" y="3185393"/>
            <a:ext cx="8136904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uk-UA" sz="2800" dirty="0" smtClean="0"/>
              <a:t>9. </a:t>
            </a:r>
            <a:r>
              <a:rPr lang="uk-UA" sz="2800" dirty="0"/>
              <a:t>Арабські цифри винайшли араби? </a:t>
            </a:r>
            <a:endParaRPr lang="uk-UA" sz="2800" dirty="0" smtClean="0"/>
          </a:p>
          <a:p>
            <a:pPr lvl="0"/>
            <a:r>
              <a:rPr lang="uk-UA" sz="2800" dirty="0" smtClean="0"/>
              <a:t>(</a:t>
            </a:r>
            <a:r>
              <a:rPr lang="uk-UA" sz="2800" dirty="0"/>
              <a:t>Ні. Їх придумали в Індії, але в Європу ці цифри потрапили від арабів)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870800" y="4841577"/>
            <a:ext cx="7273200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uk-UA" sz="2800" dirty="0" smtClean="0"/>
              <a:t>10. Ми </a:t>
            </a:r>
            <a:r>
              <a:rPr lang="uk-UA" sz="2800" dirty="0"/>
              <a:t>в побуті користуємося </a:t>
            </a:r>
            <a:r>
              <a:rPr lang="uk-UA" sz="2800" dirty="0" err="1"/>
              <a:t>шістдесяткова</a:t>
            </a:r>
            <a:r>
              <a:rPr lang="uk-UA" sz="2800" dirty="0"/>
              <a:t> </a:t>
            </a:r>
            <a:r>
              <a:rPr lang="uk-UA" sz="2800" dirty="0" smtClean="0"/>
              <a:t>системою </a:t>
            </a:r>
            <a:r>
              <a:rPr lang="uk-UA" sz="2800" dirty="0"/>
              <a:t>числення? </a:t>
            </a:r>
            <a:endParaRPr lang="uk-UA" sz="2800" dirty="0" smtClean="0"/>
          </a:p>
          <a:p>
            <a:pPr lvl="0"/>
            <a:r>
              <a:rPr lang="uk-UA" sz="2800" dirty="0" smtClean="0"/>
              <a:t>(</a:t>
            </a:r>
            <a:r>
              <a:rPr lang="uk-UA" sz="2800" dirty="0"/>
              <a:t>Так. Наприклад, вимірювання часу)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571480"/>
            <a:ext cx="500066" cy="50006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так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1785926"/>
            <a:ext cx="500066" cy="50006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err="1" smtClean="0"/>
              <a:t>н</a:t>
            </a:r>
            <a:r>
              <a:rPr lang="uk-UA" sz="2400" dirty="0" smtClean="0"/>
              <a:t>і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3571876"/>
            <a:ext cx="500066" cy="50006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err="1" smtClean="0"/>
              <a:t>н</a:t>
            </a:r>
            <a:r>
              <a:rPr lang="uk-UA" sz="2400" dirty="0" smtClean="0"/>
              <a:t>і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142976" y="5214950"/>
            <a:ext cx="500066" cy="50006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так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72637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7584" y="1844824"/>
            <a:ext cx="8104548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uk-UA" sz="2800" dirty="0" smtClean="0"/>
              <a:t>12. Інформацію, яку ми зберігаємо в своїй  пам'яті, можна вважати оперативною? (Так)</a:t>
            </a:r>
            <a:endParaRPr lang="ru-RU" sz="28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827584" y="2962340"/>
            <a:ext cx="8104548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800" dirty="0" smtClean="0"/>
              <a:t>13. Найменша одиниця виміру інформації - байт? (Ні)</a:t>
            </a:r>
            <a:endParaRPr lang="ru-RU" sz="28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827584" y="188640"/>
            <a:ext cx="8104548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uk-UA" sz="2800" dirty="0" smtClean="0"/>
              <a:t>11. </a:t>
            </a:r>
            <a:r>
              <a:rPr lang="uk-UA" sz="2800" dirty="0"/>
              <a:t>На клавіатурі клавіші з буквами, </a:t>
            </a:r>
            <a:r>
              <a:rPr lang="uk-UA" sz="2800" dirty="0" smtClean="0"/>
              <a:t>що</a:t>
            </a:r>
          </a:p>
          <a:p>
            <a:pPr lvl="0"/>
            <a:r>
              <a:rPr lang="uk-UA" sz="2800" dirty="0" smtClean="0"/>
              <a:t>використовуються  </a:t>
            </a:r>
            <a:r>
              <a:rPr lang="uk-UA" sz="2800" dirty="0"/>
              <a:t>рідко, </a:t>
            </a:r>
            <a:r>
              <a:rPr lang="uk-UA" sz="2800" dirty="0" smtClean="0"/>
              <a:t>знаходяться ближче </a:t>
            </a:r>
            <a:r>
              <a:rPr lang="uk-UA" sz="2800" dirty="0"/>
              <a:t>до центру? (Ні)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834920" y="4147335"/>
            <a:ext cx="8097211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uk-UA" sz="2800" dirty="0" smtClean="0"/>
              <a:t>14. </a:t>
            </a:r>
            <a:r>
              <a:rPr lang="uk-UA" sz="2800" dirty="0"/>
              <a:t>Найпоширеніший розділовий знак у Паскалі </a:t>
            </a:r>
            <a:r>
              <a:rPr lang="uk-UA" sz="2800" dirty="0" smtClean="0"/>
              <a:t>– </a:t>
            </a:r>
          </a:p>
          <a:p>
            <a:pPr lvl="0"/>
            <a:r>
              <a:rPr lang="uk-UA" sz="2800" dirty="0" smtClean="0"/>
              <a:t>це </a:t>
            </a:r>
            <a:r>
              <a:rPr lang="uk-UA" sz="2800" dirty="0"/>
              <a:t>«;»? (Так)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834921" y="5359100"/>
            <a:ext cx="8097212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uk-UA" sz="2800" dirty="0" smtClean="0"/>
              <a:t>15. </a:t>
            </a:r>
            <a:r>
              <a:rPr lang="uk-UA" sz="2800" dirty="0"/>
              <a:t>Розміри екрану монітора вимірюються в </a:t>
            </a:r>
            <a:endParaRPr lang="uk-UA" sz="2800" dirty="0" smtClean="0"/>
          </a:p>
          <a:p>
            <a:pPr lvl="0"/>
            <a:r>
              <a:rPr lang="uk-UA" sz="2800" dirty="0" smtClean="0"/>
              <a:t>дюймах</a:t>
            </a:r>
            <a:r>
              <a:rPr lang="uk-UA" sz="2800" dirty="0"/>
              <a:t>? (Так)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4357694"/>
            <a:ext cx="500066" cy="50006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так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785794"/>
            <a:ext cx="500066" cy="50006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err="1" smtClean="0"/>
              <a:t>н</a:t>
            </a:r>
            <a:r>
              <a:rPr lang="uk-UA" sz="2400" dirty="0" smtClean="0"/>
              <a:t>і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2143116"/>
            <a:ext cx="500066" cy="50006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так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3214686"/>
            <a:ext cx="500066" cy="50006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err="1" smtClean="0"/>
              <a:t>н</a:t>
            </a:r>
            <a:r>
              <a:rPr lang="uk-UA" sz="2400" dirty="0" smtClean="0"/>
              <a:t>і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14282" y="5500702"/>
            <a:ext cx="500066" cy="50006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так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01857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7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 bwMode="auto">
          <a:xfrm>
            <a:off x="1344628" y="1390888"/>
            <a:ext cx="7785370" cy="115212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uk-UA" dirty="0" smtClean="0"/>
              <a:t>17. </a:t>
            </a:r>
            <a:r>
              <a:rPr lang="uk-UA" dirty="0"/>
              <a:t>Графічні файли мають розширення </a:t>
            </a:r>
            <a:r>
              <a:rPr lang="uk-UA" dirty="0" err="1"/>
              <a:t>.txt</a:t>
            </a:r>
            <a:r>
              <a:rPr lang="uk-UA" dirty="0"/>
              <a:t>? (Ні)</a:t>
            </a:r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1295128" y="2640098"/>
            <a:ext cx="7848872" cy="115212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uk-UA" dirty="0" smtClean="0"/>
              <a:t>18. </a:t>
            </a:r>
            <a:r>
              <a:rPr lang="uk-UA" dirty="0"/>
              <a:t>Головний пристрій комп’ютера процесор. (Так)</a:t>
            </a:r>
            <a:endParaRPr lang="ru-RU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1344627" y="3956264"/>
            <a:ext cx="7799373" cy="115212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uk-UA" dirty="0" smtClean="0"/>
              <a:t>19. </a:t>
            </a:r>
            <a:r>
              <a:rPr lang="uk-UA" dirty="0"/>
              <a:t>Зображення на комп’ютері складається з літер? (Ні)</a:t>
            </a:r>
            <a:endParaRPr lang="ru-RU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2290253" y="5337432"/>
            <a:ext cx="6853747" cy="151216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uk-UA" dirty="0" smtClean="0"/>
              <a:t>20. </a:t>
            </a:r>
            <a:r>
              <a:rPr lang="uk-UA" dirty="0"/>
              <a:t>Сканер – це пристрій для виведення графічної інформації. (Ні) </a:t>
            </a:r>
            <a:endParaRPr lang="ru-RU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 bwMode="auto">
          <a:xfrm>
            <a:off x="1344627" y="52064"/>
            <a:ext cx="7799373" cy="115212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uk-UA" dirty="0" smtClean="0"/>
              <a:t>16. Засновником корпорації Microsoft є Білл Гейтс? (Так)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571480"/>
            <a:ext cx="500066" cy="50006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так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1785926"/>
            <a:ext cx="500066" cy="50006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err="1" smtClean="0"/>
              <a:t>н</a:t>
            </a:r>
            <a:r>
              <a:rPr lang="uk-UA" sz="2400" dirty="0" smtClean="0"/>
              <a:t>і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28596" y="2928934"/>
            <a:ext cx="500066" cy="50006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так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4143380"/>
            <a:ext cx="500066" cy="50006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err="1" smtClean="0"/>
              <a:t>н</a:t>
            </a:r>
            <a:r>
              <a:rPr lang="uk-UA" sz="2400" dirty="0" smtClean="0"/>
              <a:t>і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428728" y="5715016"/>
            <a:ext cx="500066" cy="50006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err="1" smtClean="0"/>
              <a:t>н</a:t>
            </a:r>
            <a:r>
              <a:rPr lang="uk-UA" sz="2400" dirty="0" smtClean="0"/>
              <a:t>і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2116203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&amp;kcy;&amp;acy;&amp;rcy;&amp;tcy;&amp;icy;&amp;ncy;&amp;kcy;&amp;icy; &amp;shcy;&amp;kcy;&amp;ocy;&amp;lcy;&amp;acy;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1857364"/>
            <a:ext cx="6286544" cy="396877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57290" y="0"/>
            <a:ext cx="735811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Група</a:t>
            </a: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підтримки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6" name="MS900069706[1].wav">
            <a:hlinkClick r:id="" action="ppaction://media"/>
          </p:cNvPr>
          <p:cNvPicPr>
            <a:picLocks noRot="1" noChangeAspect="1"/>
          </p:cNvPicPr>
          <p:nvPr>
            <a:wavAudioFile r:embed="rId1" name="MS900069706[1].wav"/>
          </p:nvPr>
        </p:nvPicPr>
        <p:blipFill>
          <a:blip r:embed="rId4"/>
          <a:stretch>
            <a:fillRect/>
          </a:stretch>
        </p:blipFill>
        <p:spPr>
          <a:xfrm>
            <a:off x="4929190" y="350043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90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92696"/>
            <a:ext cx="8143875" cy="1143000"/>
          </a:xfrm>
        </p:spPr>
        <p:txBody>
          <a:bodyPr>
            <a:noAutofit/>
          </a:bodyPr>
          <a:lstStyle/>
          <a:p>
            <a:r>
              <a:rPr lang="uk-UA" sz="3200" dirty="0">
                <a:solidFill>
                  <a:srgbClr val="FF0000"/>
                </a:solidFill>
                <a:effectLst/>
              </a:rPr>
              <a:t>ІІ забіг </a:t>
            </a:r>
            <a:r>
              <a:rPr lang="uk-UA" sz="3200" dirty="0" smtClean="0">
                <a:solidFill>
                  <a:srgbClr val="FF0000"/>
                </a:solidFill>
                <a:effectLst/>
              </a:rPr>
              <a:t/>
            </a:r>
            <a:br>
              <a:rPr lang="uk-UA" sz="3200" dirty="0" smtClean="0">
                <a:solidFill>
                  <a:srgbClr val="FF0000"/>
                </a:solidFill>
                <a:effectLst/>
              </a:rPr>
            </a:br>
            <a:r>
              <a:rPr lang="uk-UA" sz="3200" dirty="0" smtClean="0">
                <a:solidFill>
                  <a:srgbClr val="FF0000"/>
                </a:solidFill>
                <a:effectLst/>
              </a:rPr>
              <a:t>на </a:t>
            </a:r>
            <a:r>
              <a:rPr lang="uk-UA" sz="3200" dirty="0">
                <a:solidFill>
                  <a:srgbClr val="FF0000"/>
                </a:solidFill>
                <a:effectLst/>
              </a:rPr>
              <a:t>середні дистанції</a:t>
            </a:r>
            <a:r>
              <a:rPr lang="ru-RU" sz="3200" dirty="0">
                <a:solidFill>
                  <a:srgbClr val="FF0000"/>
                </a:solidFill>
                <a:effectLst/>
              </a:rPr>
              <a:t/>
            </a:r>
            <a:br>
              <a:rPr lang="ru-RU" sz="3200" dirty="0">
                <a:solidFill>
                  <a:srgbClr val="FF0000"/>
                </a:solidFill>
                <a:effectLst/>
              </a:rPr>
            </a:br>
            <a:r>
              <a:rPr lang="uk-UA" sz="3200" dirty="0">
                <a:solidFill>
                  <a:srgbClr val="FF0000"/>
                </a:solidFill>
                <a:effectLst/>
              </a:rPr>
              <a:t>"Лінивому не розгадати, кмітливому на роздуми – секунди"</a:t>
            </a: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endParaRPr lang="ru-RU" sz="3200" dirty="0"/>
          </a:p>
        </p:txBody>
      </p:sp>
      <p:pic>
        <p:nvPicPr>
          <p:cNvPr id="2052" name="Picture 4" descr="http://smayli.ru/data/smiles/komputeri-50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22" y="4720933"/>
            <a:ext cx="2214578" cy="2137067"/>
          </a:xfrm>
          <a:prstGeom prst="rect">
            <a:avLst/>
          </a:prstGeom>
          <a:noFill/>
        </p:spPr>
      </p:pic>
      <p:pic>
        <p:nvPicPr>
          <p:cNvPr id="6" name="Picture 8" descr="http://beybegi.com/pics/imgs/dynamo.jpg"/>
          <p:cNvPicPr>
            <a:picLocks noChangeAspect="1" noChangeArrowheads="1"/>
          </p:cNvPicPr>
          <p:nvPr/>
        </p:nvPicPr>
        <p:blipFill>
          <a:blip r:embed="rId3"/>
          <a:srcRect t="11667" b="23333"/>
          <a:stretch>
            <a:fillRect/>
          </a:stretch>
        </p:blipFill>
        <p:spPr bwMode="auto">
          <a:xfrm>
            <a:off x="2428860" y="2071678"/>
            <a:ext cx="5715000" cy="2786082"/>
          </a:xfrm>
          <a:prstGeom prst="rect">
            <a:avLst/>
          </a:prstGeom>
          <a:noFill/>
        </p:spPr>
      </p:pic>
      <p:pic>
        <p:nvPicPr>
          <p:cNvPr id="7" name="Picture 6" descr="&amp;kcy;&amp;acy;&amp;rcy;&amp;tcy;&amp;icy;&amp;ncy;&amp;kcy;&amp;icy; &amp;shcy;&amp;kcy;&amp;ocy;&amp;lcy;&amp;acy;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2285992"/>
            <a:ext cx="2428892" cy="25392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83546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785786" y="0"/>
            <a:ext cx="8136904" cy="1168658"/>
          </a:xfrm>
          <a:solidFill>
            <a:schemeClr val="bg1">
              <a:lumMod val="95000"/>
            </a:schemeClr>
          </a:solidFill>
          <a:ln w="57150">
            <a:solidFill>
              <a:srgbClr val="00B0F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uk-UA" sz="2400" dirty="0" smtClean="0"/>
              <a:t>1. Наука</a:t>
            </a:r>
            <a:r>
              <a:rPr lang="uk-UA" sz="2400" dirty="0"/>
              <a:t>, що вивчає властивості інформації, закономірності її пошуку, збору, збереження, передавання і обробки?</a:t>
            </a:r>
            <a:endParaRPr lang="ru-RU" sz="2400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857224" y="1714488"/>
            <a:ext cx="8136904" cy="512606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00B0F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uk-UA" sz="2400" dirty="0" smtClean="0"/>
              <a:t>2. </a:t>
            </a:r>
            <a:r>
              <a:rPr lang="uk-UA" sz="2400" dirty="0"/>
              <a:t>Яка найменша одиниця кодування інформації</a:t>
            </a:r>
            <a:r>
              <a:rPr lang="uk-UA" sz="2400" dirty="0" smtClean="0"/>
              <a:t>? </a:t>
            </a:r>
            <a:endParaRPr lang="ru-RU" sz="2400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785786" y="2786058"/>
            <a:ext cx="8143932" cy="785818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00B0F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3</a:t>
            </a:r>
            <a:r>
              <a:rPr lang="uk-UA" sz="2400" dirty="0" smtClean="0"/>
              <a:t>. Алфавіт, якої системи числення складається лише з двох букв: 0 і 1? </a:t>
            </a:r>
            <a:endParaRPr lang="ru-RU" sz="2400" dirty="0" smtClean="0"/>
          </a:p>
          <a:p>
            <a:pPr marL="0" lvl="0" indent="0">
              <a:buNone/>
            </a:pPr>
            <a:endParaRPr lang="ru-RU" sz="2400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714348" y="4000504"/>
            <a:ext cx="8215370" cy="71438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00B0F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None/>
            </a:pPr>
            <a:r>
              <a:rPr lang="uk-UA" sz="2400" dirty="0" smtClean="0"/>
              <a:t>4. Мінімальний елемент зображення, що формується на екрані монітора?</a:t>
            </a:r>
            <a:endParaRPr lang="ru-RU" sz="2400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 bwMode="auto">
          <a:xfrm>
            <a:off x="714348" y="5214950"/>
            <a:ext cx="8215370" cy="1143008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00B0F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uk-UA" sz="2400" dirty="0" smtClean="0"/>
              <a:t>5. Який французький вчений створив першу арифметичну машину, що виконувала операції додавання та віднімання?</a:t>
            </a:r>
            <a:endParaRPr lang="ru-RU" sz="2400" dirty="0" smtClean="0"/>
          </a:p>
          <a:p>
            <a:pPr lvl="0">
              <a:buNone/>
            </a:pPr>
            <a:endParaRPr lang="ru-RU" sz="2400" dirty="0" smtClean="0"/>
          </a:p>
          <a:p>
            <a:pPr marL="0" lvl="0" indent="0">
              <a:buNone/>
            </a:pP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928926" y="1214422"/>
            <a:ext cx="2786082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Інформатика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928926" y="2285992"/>
            <a:ext cx="2786082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біт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000364" y="4714884"/>
            <a:ext cx="2786082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err="1" smtClean="0"/>
              <a:t>піксель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00364" y="3571876"/>
            <a:ext cx="2786082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двійкової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000364" y="6429372"/>
            <a:ext cx="2786082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Паскаль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3889782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Презентация ИНФОРМАТИ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ИНФОРМАТИКА</Template>
  <TotalTime>1491</TotalTime>
  <Words>765</Words>
  <Application>Microsoft Office PowerPoint</Application>
  <PresentationFormat>Экран (4:3)</PresentationFormat>
  <Paragraphs>217</Paragraphs>
  <Slides>22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Презентация ИНФОРМАТИКА</vt:lpstr>
      <vt:lpstr>Інформаційний  марафон</vt:lpstr>
      <vt:lpstr>І забіг  на короткі дистанції  «Спринт»</vt:lpstr>
      <vt:lpstr>Слайд 3</vt:lpstr>
      <vt:lpstr>Слайд 4</vt:lpstr>
      <vt:lpstr>Слайд 5</vt:lpstr>
      <vt:lpstr>Слайд 6</vt:lpstr>
      <vt:lpstr>Слайд 7</vt:lpstr>
      <vt:lpstr>ІІ забіг  на середні дистанції "Лінивому не розгадати, кмітливому на роздуми – секунди"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Black.User</cp:lastModifiedBy>
  <cp:revision>14</cp:revision>
  <dcterms:created xsi:type="dcterms:W3CDTF">2011-07-24T06:23:31Z</dcterms:created>
  <dcterms:modified xsi:type="dcterms:W3CDTF">2012-12-08T09:52:18Z</dcterms:modified>
</cp:coreProperties>
</file>