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60" r:id="rId4"/>
    <p:sldId id="261" r:id="rId5"/>
    <p:sldId id="263" r:id="rId6"/>
    <p:sldId id="262" r:id="rId7"/>
    <p:sldId id="264" r:id="rId8"/>
    <p:sldId id="265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99FF"/>
    <a:srgbClr val="FFFF66"/>
    <a:srgbClr val="800080"/>
    <a:srgbClr val="6600CC"/>
    <a:srgbClr val="00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C469D1B-E39F-476A-9FA3-C325DBFE5842}" type="datetimeFigureOut">
              <a:rPr lang="ru-RU" smtClean="0"/>
              <a:t>03.12.2012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0017C6-172E-45DF-B3C2-512439A67C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C469D1B-E39F-476A-9FA3-C325DBFE5842}" type="datetimeFigureOut">
              <a:rPr lang="ru-RU" smtClean="0"/>
              <a:t>03.12.2012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0017C6-172E-45DF-B3C2-512439A67C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C469D1B-E39F-476A-9FA3-C325DBFE5842}" type="datetimeFigureOut">
              <a:rPr lang="ru-RU" smtClean="0"/>
              <a:t>03.12.2012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0017C6-172E-45DF-B3C2-512439A67C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C469D1B-E39F-476A-9FA3-C325DBFE5842}" type="datetimeFigureOut">
              <a:rPr lang="ru-RU" smtClean="0"/>
              <a:t>03.12.2012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0017C6-172E-45DF-B3C2-512439A67C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C469D1B-E39F-476A-9FA3-C325DBFE5842}" type="datetimeFigureOut">
              <a:rPr lang="ru-RU" smtClean="0"/>
              <a:t>03.12.2012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0017C6-172E-45DF-B3C2-512439A67C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C469D1B-E39F-476A-9FA3-C325DBFE5842}" type="datetimeFigureOut">
              <a:rPr lang="ru-RU" smtClean="0"/>
              <a:t>03.12.2012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0017C6-172E-45DF-B3C2-512439A67C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C469D1B-E39F-476A-9FA3-C325DBFE5842}" type="datetimeFigureOut">
              <a:rPr lang="ru-RU" smtClean="0"/>
              <a:t>03.12.2012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0017C6-172E-45DF-B3C2-512439A67C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C469D1B-E39F-476A-9FA3-C325DBFE5842}" type="datetimeFigureOut">
              <a:rPr lang="ru-RU" smtClean="0"/>
              <a:t>03.12.2012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0017C6-172E-45DF-B3C2-512439A67C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C469D1B-E39F-476A-9FA3-C325DBFE5842}" type="datetimeFigureOut">
              <a:rPr lang="ru-RU" smtClean="0"/>
              <a:t>03.12.2012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0017C6-172E-45DF-B3C2-512439A67C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C469D1B-E39F-476A-9FA3-C325DBFE5842}" type="datetimeFigureOut">
              <a:rPr lang="ru-RU" smtClean="0"/>
              <a:t>03.12.2012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0017C6-172E-45DF-B3C2-512439A67C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C469D1B-E39F-476A-9FA3-C325DBFE5842}" type="datetimeFigureOut">
              <a:rPr lang="ru-RU" smtClean="0"/>
              <a:t>03.12.2012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0017C6-172E-45DF-B3C2-512439A67C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FC469D1B-E39F-476A-9FA3-C325DBFE5842}" type="datetimeFigureOut">
              <a:rPr lang="ru-RU" smtClean="0"/>
              <a:t>03.12.2012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3A0017C6-172E-45DF-B3C2-512439A67C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2130425"/>
            <a:ext cx="8243918" cy="1470025"/>
          </a:xfrm>
        </p:spPr>
        <p:txBody>
          <a:bodyPr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uk-UA" sz="5400" b="1" dirty="0" smtClean="0">
                <a:ln>
                  <a:prstDash val="solid"/>
                </a:ln>
                <a:solidFill>
                  <a:srgbClr val="6600CC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Тема. </a:t>
            </a:r>
            <a:r>
              <a:rPr lang="ru-RU" sz="5400" b="1" dirty="0" err="1" smtClean="0">
                <a:ln>
                  <a:prstDash val="solid"/>
                </a:ln>
                <a:solidFill>
                  <a:srgbClr val="6600CC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Узагальнення</a:t>
            </a:r>
            <a:r>
              <a:rPr lang="ru-RU" sz="5400" b="1" dirty="0" smtClean="0">
                <a:ln>
                  <a:prstDash val="solid"/>
                </a:ln>
                <a:solidFill>
                  <a:srgbClr val="6600CC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</a:t>
            </a:r>
            <a:r>
              <a:rPr lang="ru-RU" sz="5400" b="1" dirty="0" err="1" smtClean="0">
                <a:ln>
                  <a:prstDash val="solid"/>
                </a:ln>
                <a:solidFill>
                  <a:srgbClr val="6600CC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і</a:t>
            </a:r>
            <a:r>
              <a:rPr lang="ru-RU" sz="5400" b="1" dirty="0" smtClean="0">
                <a:ln>
                  <a:prstDash val="solid"/>
                </a:ln>
                <a:solidFill>
                  <a:srgbClr val="6600CC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</a:t>
            </a:r>
            <a:r>
              <a:rPr lang="ru-RU" sz="5400" b="1" dirty="0" err="1" smtClean="0">
                <a:ln>
                  <a:prstDash val="solid"/>
                </a:ln>
                <a:solidFill>
                  <a:srgbClr val="6600CC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систематизація</a:t>
            </a:r>
            <a:r>
              <a:rPr lang="ru-RU" sz="5400" b="1" dirty="0" smtClean="0">
                <a:ln>
                  <a:prstDash val="solid"/>
                </a:ln>
                <a:solidFill>
                  <a:srgbClr val="6600CC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</a:t>
            </a:r>
            <a:r>
              <a:rPr lang="ru-RU" sz="5400" b="1" dirty="0" err="1" smtClean="0">
                <a:ln>
                  <a:prstDash val="solid"/>
                </a:ln>
                <a:solidFill>
                  <a:srgbClr val="6600CC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набутих</a:t>
            </a:r>
            <a:r>
              <a:rPr lang="ru-RU" sz="5400" b="1" dirty="0" smtClean="0">
                <a:ln>
                  <a:prstDash val="solid"/>
                </a:ln>
                <a:solidFill>
                  <a:srgbClr val="6600CC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</a:t>
            </a:r>
            <a:r>
              <a:rPr lang="ru-RU" sz="5400" b="1" dirty="0" err="1" smtClean="0">
                <a:ln>
                  <a:prstDash val="solid"/>
                </a:ln>
                <a:solidFill>
                  <a:srgbClr val="6600CC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знань</a:t>
            </a:r>
            <a:r>
              <a:rPr lang="ru-RU" sz="5400" b="1" dirty="0" smtClean="0">
                <a:ln>
                  <a:prstDash val="solid"/>
                </a:ln>
                <a:solidFill>
                  <a:srgbClr val="6600CC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</a:t>
            </a:r>
            <a:r>
              <a:rPr lang="ru-RU" sz="5400" b="1" dirty="0" err="1" smtClean="0">
                <a:ln>
                  <a:prstDash val="solid"/>
                </a:ln>
                <a:solidFill>
                  <a:srgbClr val="6600CC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з</a:t>
            </a:r>
            <a:r>
              <a:rPr lang="ru-RU" sz="5400" b="1" dirty="0" smtClean="0">
                <a:ln>
                  <a:prstDash val="solid"/>
                </a:ln>
                <a:solidFill>
                  <a:srgbClr val="6600CC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теми </a:t>
            </a:r>
            <a:r>
              <a:rPr lang="uk-UA" sz="5400" b="1" dirty="0" smtClean="0">
                <a:ln>
                  <a:prstDash val="solid"/>
                </a:ln>
                <a:solidFill>
                  <a:srgbClr val="6600CC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«Комп’ютерні презентації та публікації»</a:t>
            </a:r>
            <a:endParaRPr lang="ru-RU" sz="5400" b="1" dirty="0">
              <a:ln>
                <a:prstDash val="solid"/>
              </a:ln>
              <a:solidFill>
                <a:srgbClr val="6600CC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38062506_pozitiv3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572000" cy="3526288"/>
          </a:xfrm>
          <a:prstGeom prst="snip2DiagRect">
            <a:avLst>
              <a:gd name="adj1" fmla="val 0"/>
              <a:gd name="adj2" fmla="val 46883"/>
            </a:avLst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2" descr="http://www.religion.in.ua/uploads/posts/2009-11/1258531753_1244917857_f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3429000"/>
            <a:ext cx="4500562" cy="3429000"/>
          </a:xfrm>
          <a:prstGeom prst="snip2DiagRect">
            <a:avLst>
              <a:gd name="adj1" fmla="val 0"/>
              <a:gd name="adj2" fmla="val 50000"/>
            </a:avLst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2" descr="http://best-dem.ru/wp-content/uploads/2011/02/1261604490_mju163wt8gve.jpg"/>
          <p:cNvPicPr>
            <a:picLocks noChangeAspect="1" noChangeArrowheads="1"/>
          </p:cNvPicPr>
          <p:nvPr/>
        </p:nvPicPr>
        <p:blipFill>
          <a:blip r:embed="rId4"/>
          <a:srcRect l="6314" t="7254" r="5303" b="18761"/>
          <a:stretch>
            <a:fillRect/>
          </a:stretch>
        </p:blipFill>
        <p:spPr bwMode="auto">
          <a:xfrm flipH="1">
            <a:off x="0" y="3500438"/>
            <a:ext cx="4572000" cy="3357562"/>
          </a:xfrm>
          <a:prstGeom prst="snip2DiagRect">
            <a:avLst>
              <a:gd name="adj1" fmla="val 0"/>
              <a:gd name="adj2" fmla="val 50000"/>
            </a:avLst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100" name="Picture 4" descr="http://mmasing.files.wordpress.com/2011/08/childrens-smile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4690998" y="0"/>
            <a:ext cx="4453002" cy="3457578"/>
          </a:xfrm>
          <a:prstGeom prst="snip2DiagRect">
            <a:avLst>
              <a:gd name="adj1" fmla="val 0"/>
              <a:gd name="adj2" fmla="val 50000"/>
            </a:avLst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143240" y="2071678"/>
            <a:ext cx="3000396" cy="2571768"/>
          </a:xfrm>
          <a:prstGeom prst="ellipse">
            <a:avLst/>
          </a:prstGeom>
          <a:solidFill>
            <a:srgbClr val="FFFF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Які емоції у вас виникають при перегляді картинок?</a:t>
            </a:r>
            <a:endParaRPr lang="ru-RU" sz="2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571744"/>
            <a:ext cx="8229600" cy="1143000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uk-UA" b="1" i="1" dirty="0" smtClean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Епіграф уроку: </a:t>
            </a:r>
            <a:r>
              <a:rPr lang="uk-UA" b="1" dirty="0" smtClean="0">
                <a:ln w="11430"/>
                <a:solidFill>
                  <a:srgbClr val="6600CC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uk-UA" b="1" dirty="0" smtClean="0">
                <a:ln w="11430"/>
                <a:solidFill>
                  <a:srgbClr val="6600CC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uk-UA" b="1" i="1" dirty="0" smtClean="0">
                <a:ln w="11430"/>
                <a:solidFill>
                  <a:srgbClr val="6600CC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успіху досягають тільки люди з досвідом роботи в команді, що бажають використовувати</a:t>
            </a:r>
            <a:r>
              <a:rPr lang="ru-RU" b="1" dirty="0" smtClean="0">
                <a:ln w="11430"/>
                <a:solidFill>
                  <a:srgbClr val="6600CC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b="1" dirty="0" smtClean="0">
                <a:ln w="11430"/>
                <a:solidFill>
                  <a:srgbClr val="6600CC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uk-UA" b="1" i="1" dirty="0" smtClean="0">
                <a:ln w="11430"/>
                <a:solidFill>
                  <a:srgbClr val="6600CC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досвід команди</a:t>
            </a:r>
            <a:r>
              <a:rPr lang="uk-UA" b="1" dirty="0" smtClean="0">
                <a:ln w="11430"/>
                <a:solidFill>
                  <a:srgbClr val="6600CC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.</a:t>
            </a:r>
            <a:br>
              <a:rPr lang="uk-UA" b="1" dirty="0" smtClean="0">
                <a:ln w="11430"/>
                <a:solidFill>
                  <a:srgbClr val="6600CC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uk-UA" b="1" dirty="0" smtClean="0">
                <a:ln w="11430"/>
                <a:solidFill>
                  <a:srgbClr val="6600CC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  </a:t>
            </a:r>
            <a:br>
              <a:rPr lang="uk-UA" b="1" dirty="0" smtClean="0">
                <a:ln w="11430"/>
                <a:solidFill>
                  <a:srgbClr val="6600CC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uk-UA" b="1" dirty="0" smtClean="0">
                <a:ln w="11430"/>
                <a:solidFill>
                  <a:srgbClr val="6600CC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 </a:t>
            </a:r>
            <a:r>
              <a:rPr lang="uk-UA" sz="2800" b="1" i="1" dirty="0" smtClean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Едвард </a:t>
            </a:r>
            <a:r>
              <a:rPr lang="uk-UA" sz="2800" b="1" i="1" dirty="0" err="1" smtClean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Лоулор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928670"/>
            <a:ext cx="8229600" cy="2011354"/>
          </a:xfrm>
        </p:spPr>
        <p:txBody>
          <a:bodyPr/>
          <a:lstStyle/>
          <a:p>
            <a:r>
              <a:rPr lang="uk-UA" b="1" i="1" dirty="0" smtClean="0">
                <a:solidFill>
                  <a:srgbClr val="002060"/>
                </a:solidFill>
              </a:rPr>
              <a:t>Слова: </a:t>
            </a:r>
            <a:br>
              <a:rPr lang="uk-UA" b="1" i="1" dirty="0" smtClean="0">
                <a:solidFill>
                  <a:srgbClr val="002060"/>
                </a:solidFill>
              </a:rPr>
            </a:br>
            <a:r>
              <a:rPr lang="uk-UA" b="1" i="1" dirty="0" smtClean="0">
                <a:solidFill>
                  <a:srgbClr val="0000FF"/>
                </a:solidFill>
              </a:rPr>
              <a:t>публікація, буклет, бюлетень, Microsoft Office Publisher, презентація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3143248"/>
            <a:ext cx="8229600" cy="3411543"/>
          </a:xfrm>
        </p:spPr>
        <p:txBody>
          <a:bodyPr/>
          <a:lstStyle/>
          <a:p>
            <a:pPr>
              <a:buNone/>
            </a:pPr>
            <a:r>
              <a:rPr lang="uk-UA" b="1" dirty="0" smtClean="0">
                <a:solidFill>
                  <a:srgbClr val="800080"/>
                </a:solidFill>
                <a:latin typeface="Times New Roman" pitchFamily="18" charset="0"/>
                <a:cs typeface="Times New Roman" pitchFamily="18" charset="0"/>
              </a:rPr>
              <a:t>І група – складає речення зі словом</a:t>
            </a:r>
          </a:p>
          <a:p>
            <a:pPr>
              <a:buNone/>
            </a:pPr>
            <a:r>
              <a:rPr lang="uk-UA" b="1" dirty="0" smtClean="0">
                <a:solidFill>
                  <a:srgbClr val="800080"/>
                </a:solidFill>
                <a:latin typeface="Times New Roman" pitchFamily="18" charset="0"/>
                <a:cs typeface="Times New Roman" pitchFamily="18" charset="0"/>
              </a:rPr>
              <a:t>ІІ група – складає питання з словом</a:t>
            </a:r>
          </a:p>
          <a:p>
            <a:pPr>
              <a:buNone/>
            </a:pPr>
            <a:r>
              <a:rPr lang="uk-UA" b="1" dirty="0" smtClean="0">
                <a:solidFill>
                  <a:srgbClr val="800080"/>
                </a:solidFill>
                <a:latin typeface="Times New Roman" pitchFamily="18" charset="0"/>
                <a:cs typeface="Times New Roman" pitchFamily="18" charset="0"/>
              </a:rPr>
              <a:t>ІІІ група - дає відповідь на питання</a:t>
            </a:r>
            <a:endParaRPr lang="ru-RU" b="1" dirty="0">
              <a:solidFill>
                <a:srgbClr val="80008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/>
          <a:lstStyle/>
          <a:p>
            <a:r>
              <a:rPr lang="uk-UA" b="1" i="1" dirty="0" smtClean="0">
                <a:solidFill>
                  <a:srgbClr val="FF00FF"/>
                </a:solidFill>
              </a:rPr>
              <a:t>Розгадай кросворд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28596" y="1000108"/>
          <a:ext cx="8001056" cy="4968188"/>
        </p:xfrm>
        <a:graphic>
          <a:graphicData uri="http://schemas.openxmlformats.org/drawingml/2006/table">
            <a:tbl>
              <a:tblPr/>
              <a:tblGrid>
                <a:gridCol w="458828"/>
                <a:gridCol w="458828"/>
                <a:gridCol w="458828"/>
                <a:gridCol w="458828"/>
                <a:gridCol w="458828"/>
                <a:gridCol w="458828"/>
                <a:gridCol w="458828"/>
                <a:gridCol w="458828"/>
                <a:gridCol w="458828"/>
                <a:gridCol w="458828"/>
                <a:gridCol w="458828"/>
                <a:gridCol w="458828"/>
                <a:gridCol w="458828"/>
                <a:gridCol w="458828"/>
                <a:gridCol w="329904"/>
                <a:gridCol w="329904"/>
                <a:gridCol w="458828"/>
                <a:gridCol w="458828"/>
              </a:tblGrid>
              <a:tr h="642941"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latin typeface="Times New Roman"/>
                          <a:ea typeface="Times New Roman"/>
                        </a:rPr>
                        <a:t>П 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80583"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latin typeface="Times New Roman"/>
                          <a:ea typeface="Times New Roman"/>
                        </a:rPr>
                        <a:t>У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80583"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latin typeface="Times New Roman"/>
                          <a:ea typeface="Times New Roman"/>
                        </a:rPr>
                        <a:t>Б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80583"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latin typeface="Times New Roman"/>
                          <a:ea typeface="Times New Roman"/>
                        </a:rPr>
                        <a:t>Л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0583"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latin typeface="Times New Roman"/>
                          <a:ea typeface="Times New Roman"/>
                        </a:rPr>
                        <a:t>І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0583"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latin typeface="Times New Roman"/>
                          <a:ea typeface="Times New Roman"/>
                        </a:rPr>
                        <a:t>К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480583"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80583"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latin typeface="Times New Roman"/>
                          <a:ea typeface="Times New Roman"/>
                        </a:rPr>
                        <a:t>Ц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80583"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latin typeface="Times New Roman"/>
                          <a:ea typeface="Times New Roman"/>
                        </a:rPr>
                        <a:t>І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80583"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latin typeface="Times New Roman"/>
                          <a:ea typeface="Times New Roman"/>
                        </a:rPr>
                        <a:t>Я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71472" y="571484"/>
          <a:ext cx="8001056" cy="5253937"/>
        </p:xfrm>
        <a:graphic>
          <a:graphicData uri="http://schemas.openxmlformats.org/drawingml/2006/table">
            <a:tbl>
              <a:tblPr/>
              <a:tblGrid>
                <a:gridCol w="458828"/>
                <a:gridCol w="458828"/>
                <a:gridCol w="458828"/>
                <a:gridCol w="458828"/>
                <a:gridCol w="458828"/>
                <a:gridCol w="458828"/>
                <a:gridCol w="458828"/>
                <a:gridCol w="458828"/>
                <a:gridCol w="458828"/>
                <a:gridCol w="458828"/>
                <a:gridCol w="458828"/>
                <a:gridCol w="458828"/>
                <a:gridCol w="458828"/>
                <a:gridCol w="458828"/>
                <a:gridCol w="329904"/>
                <a:gridCol w="329904"/>
                <a:gridCol w="458828"/>
                <a:gridCol w="458828"/>
              </a:tblGrid>
              <a:tr h="679921"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latin typeface="Times New Roman"/>
                          <a:ea typeface="Times New Roman"/>
                        </a:rPr>
                        <a:t>П 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latin typeface="Times New Roman"/>
                          <a:ea typeface="Times New Roman"/>
                        </a:rPr>
                        <a:t>о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latin typeface="Times New Roman"/>
                          <a:ea typeface="Times New Roman"/>
                        </a:rPr>
                        <a:t>т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latin typeface="Times New Roman"/>
                          <a:ea typeface="Times New Roman"/>
                        </a:rPr>
                        <a:t>о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latin typeface="Times New Roman"/>
                          <a:ea typeface="Times New Roman"/>
                        </a:rPr>
                        <a:t>к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latin typeface="Times New Roman"/>
                          <a:ea typeface="Times New Roman"/>
                        </a:rPr>
                        <a:t>о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08224"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latin typeface="Times New Roman"/>
                          <a:ea typeface="Times New Roman"/>
                        </a:rPr>
                        <a:t>б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latin typeface="Times New Roman"/>
                          <a:ea typeface="Times New Roman"/>
                        </a:rPr>
                        <a:t>У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latin typeface="Times New Roman"/>
                          <a:ea typeface="Times New Roman"/>
                        </a:rPr>
                        <a:t>к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latin typeface="Times New Roman"/>
                          <a:ea typeface="Times New Roman"/>
                        </a:rPr>
                        <a:t>л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latin typeface="Times New Roman"/>
                          <a:ea typeface="Times New Roman"/>
                        </a:rPr>
                        <a:t>е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latin typeface="Times New Roman"/>
                          <a:ea typeface="Times New Roman"/>
                        </a:rPr>
                        <a:t>т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08224"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latin typeface="Times New Roman"/>
                          <a:ea typeface="Times New Roman"/>
                        </a:rPr>
                        <a:t>Б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latin typeface="Times New Roman"/>
                          <a:ea typeface="Times New Roman"/>
                        </a:rPr>
                        <a:t>ю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latin typeface="Times New Roman"/>
                          <a:ea typeface="Times New Roman"/>
                        </a:rPr>
                        <a:t>л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latin typeface="Times New Roman"/>
                          <a:ea typeface="Times New Roman"/>
                        </a:rPr>
                        <a:t>е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latin typeface="Times New Roman"/>
                          <a:ea typeface="Times New Roman"/>
                        </a:rPr>
                        <a:t>т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latin typeface="Times New Roman"/>
                          <a:ea typeface="Times New Roman"/>
                        </a:rPr>
                        <a:t>е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latin typeface="Times New Roman"/>
                          <a:ea typeface="Times New Roman"/>
                        </a:rPr>
                        <a:t>н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latin typeface="Times New Roman"/>
                          <a:ea typeface="Times New Roman"/>
                        </a:rPr>
                        <a:t>ь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08224"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latin typeface="Times New Roman"/>
                          <a:ea typeface="Times New Roman"/>
                        </a:rPr>
                        <a:t>к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latin typeface="Times New Roman"/>
                          <a:ea typeface="Times New Roman"/>
                        </a:rPr>
                        <a:t>Л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latin typeface="Times New Roman"/>
                          <a:ea typeface="Times New Roman"/>
                        </a:rPr>
                        <a:t>і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latin typeface="Times New Roman"/>
                          <a:ea typeface="Times New Roman"/>
                        </a:rPr>
                        <a:t>п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8224"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latin typeface="Times New Roman"/>
                          <a:ea typeface="Times New Roman"/>
                        </a:rPr>
                        <a:t>І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latin typeface="Times New Roman"/>
                          <a:ea typeface="Times New Roman"/>
                        </a:rPr>
                        <a:t>д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latin typeface="Times New Roman"/>
                          <a:ea typeface="Times New Roman"/>
                        </a:rPr>
                        <a:t>е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latin typeface="Times New Roman"/>
                          <a:ea typeface="Times New Roman"/>
                        </a:rPr>
                        <a:t>о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latin typeface="Times New Roman"/>
                          <a:ea typeface="Times New Roman"/>
                        </a:rPr>
                        <a:t>ф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latin typeface="Times New Roman"/>
                          <a:ea typeface="Times New Roman"/>
                        </a:rPr>
                        <a:t>і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latin typeface="Times New Roman"/>
                          <a:ea typeface="Times New Roman"/>
                        </a:rPr>
                        <a:t>л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latin typeface="Times New Roman"/>
                          <a:ea typeface="Times New Roman"/>
                        </a:rPr>
                        <a:t>ь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latin typeface="Times New Roman"/>
                          <a:ea typeface="Times New Roman"/>
                        </a:rPr>
                        <a:t>м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8224"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latin typeface="Times New Roman"/>
                          <a:ea typeface="Times New Roman"/>
                        </a:rPr>
                        <a:t>з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latin typeface="Times New Roman"/>
                          <a:ea typeface="Times New Roman"/>
                        </a:rPr>
                        <a:t>у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latin typeface="Times New Roman"/>
                          <a:ea typeface="Times New Roman"/>
                        </a:rPr>
                        <a:t>К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latin typeface="Times New Roman"/>
                          <a:ea typeface="Times New Roman"/>
                        </a:rPr>
                        <a:t>о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latin typeface="Times New Roman"/>
                          <a:ea typeface="Times New Roman"/>
                        </a:rPr>
                        <a:t>з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latin typeface="Times New Roman"/>
                          <a:ea typeface="Times New Roman"/>
                        </a:rPr>
                        <a:t>п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latin typeface="Times New Roman"/>
                          <a:ea typeface="Times New Roman"/>
                        </a:rPr>
                        <a:t>и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latin typeface="Times New Roman"/>
                          <a:ea typeface="Times New Roman"/>
                        </a:rPr>
                        <a:t>с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508224"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latin typeface="Times New Roman"/>
                          <a:ea typeface="Times New Roman"/>
                        </a:rPr>
                        <a:t>с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latin typeface="Times New Roman"/>
                          <a:ea typeface="Times New Roman"/>
                        </a:rPr>
                        <a:t>л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latin typeface="Times New Roman"/>
                          <a:ea typeface="Times New Roman"/>
                        </a:rPr>
                        <a:t>й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latin typeface="Times New Roman"/>
                          <a:ea typeface="Times New Roman"/>
                        </a:rPr>
                        <a:t>д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08224"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latin typeface="Times New Roman"/>
                          <a:ea typeface="Times New Roman"/>
                        </a:rPr>
                        <a:t>н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latin typeface="Times New Roman"/>
                          <a:ea typeface="Times New Roman"/>
                        </a:rPr>
                        <a:t>і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latin typeface="Times New Roman"/>
                          <a:ea typeface="Times New Roman"/>
                        </a:rPr>
                        <a:t>м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latin typeface="Times New Roman"/>
                          <a:ea typeface="Times New Roman"/>
                        </a:rPr>
                        <a:t>Ц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latin typeface="Times New Roman"/>
                          <a:ea typeface="Times New Roman"/>
                        </a:rPr>
                        <a:t>і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latin typeface="Times New Roman"/>
                          <a:ea typeface="Times New Roman"/>
                        </a:rPr>
                        <a:t>я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08224"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latin typeface="Times New Roman"/>
                          <a:ea typeface="Times New Roman"/>
                        </a:rPr>
                        <a:t>п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latin typeface="Times New Roman"/>
                          <a:ea typeface="Times New Roman"/>
                        </a:rPr>
                        <a:t>р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latin typeface="Times New Roman"/>
                          <a:ea typeface="Times New Roman"/>
                        </a:rPr>
                        <a:t>е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latin typeface="Times New Roman"/>
                          <a:ea typeface="Times New Roman"/>
                        </a:rPr>
                        <a:t>з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latin typeface="Times New Roman"/>
                          <a:ea typeface="Times New Roman"/>
                        </a:rPr>
                        <a:t>е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latin typeface="Times New Roman"/>
                          <a:ea typeface="Times New Roman"/>
                        </a:rPr>
                        <a:t>н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latin typeface="Times New Roman"/>
                          <a:ea typeface="Times New Roman"/>
                        </a:rPr>
                        <a:t>т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latin typeface="Times New Roman"/>
                          <a:ea typeface="Times New Roman"/>
                        </a:rPr>
                        <a:t>й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latin typeface="Times New Roman"/>
                          <a:ea typeface="Times New Roman"/>
                        </a:rPr>
                        <a:t>І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latin typeface="Times New Roman"/>
                          <a:ea typeface="Times New Roman"/>
                        </a:rPr>
                        <a:t>я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08224"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latin typeface="Times New Roman"/>
                          <a:ea typeface="Times New Roman"/>
                        </a:rPr>
                        <a:t>і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latin typeface="Times New Roman"/>
                          <a:ea typeface="Times New Roman"/>
                        </a:rPr>
                        <a:t>н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latin typeface="Times New Roman"/>
                          <a:ea typeface="Times New Roman"/>
                        </a:rPr>
                        <a:t>ф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latin typeface="Times New Roman"/>
                          <a:ea typeface="Times New Roman"/>
                        </a:rPr>
                        <a:t>о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latin typeface="Times New Roman"/>
                          <a:ea typeface="Times New Roman"/>
                        </a:rPr>
                        <a:t>р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latin typeface="Times New Roman"/>
                          <a:ea typeface="Times New Roman"/>
                        </a:rPr>
                        <a:t>м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latin typeface="Times New Roman"/>
                          <a:ea typeface="Times New Roman"/>
                        </a:rPr>
                        <a:t>ц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latin typeface="Times New Roman"/>
                          <a:ea typeface="Times New Roman"/>
                        </a:rPr>
                        <a:t>і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latin typeface="Times New Roman"/>
                          <a:ea typeface="Times New Roman"/>
                        </a:rPr>
                        <a:t>Я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http://www.ou-link.ru/link/images/big/license-20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0"/>
            <a:ext cx="4894831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http://www.victoryprint.ru/img/images/buklet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91532"/>
            <a:ext cx="9144000" cy="5537864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uk-UA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Приклади </a:t>
            </a:r>
            <a:r>
              <a:rPr lang="uk-UA" b="1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буклета</a:t>
            </a:r>
            <a:endParaRPr lang="ru-RU" b="1" dirty="0">
              <a:solidFill>
                <a:srgbClr val="FF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5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Тема5</Template>
  <TotalTime>89</TotalTime>
  <Words>144</Words>
  <Application>Microsoft Office PowerPoint</Application>
  <PresentationFormat>Экран (4:3)</PresentationFormat>
  <Paragraphs>99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Тема5</vt:lpstr>
      <vt:lpstr>Тема. Узагальнення і систематизація набутих знань з теми «Комп’ютерні презентації та публікації»</vt:lpstr>
      <vt:lpstr>Які емоції у вас виникають при перегляді картинок?</vt:lpstr>
      <vt:lpstr>Епіграф уроку:  успіху досягають тільки люди з досвідом роботи в команді, що бажають використовувати  досвід команди.     Едвард Лоулор </vt:lpstr>
      <vt:lpstr>Слова:  публікація, буклет, бюлетень, Microsoft Office Publisher, презентація </vt:lpstr>
      <vt:lpstr>Розгадай кросворд</vt:lpstr>
      <vt:lpstr>Презентация PowerPoint</vt:lpstr>
      <vt:lpstr>Презентация PowerPoint</vt:lpstr>
      <vt:lpstr>Приклади буклета</vt:lpstr>
    </vt:vector>
  </TitlesOfParts>
  <Company>BlackShine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Тема. Узагальнення і систематизація набутих знань з теми «Комп’ютерні презентації та публікації»</dc:title>
  <dc:creator>Black.User</dc:creator>
  <cp:lastModifiedBy>Black.User</cp:lastModifiedBy>
  <cp:revision>10</cp:revision>
  <dcterms:created xsi:type="dcterms:W3CDTF">2012-12-03T16:43:24Z</dcterms:created>
  <dcterms:modified xsi:type="dcterms:W3CDTF">2012-12-03T18:13:27Z</dcterms:modified>
</cp:coreProperties>
</file>