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</p:sldMasterIdLst>
  <p:sldIdLst>
    <p:sldId id="256" r:id="rId4"/>
    <p:sldId id="257" r:id="rId5"/>
    <p:sldId id="264" r:id="rId6"/>
    <p:sldId id="265" r:id="rId7"/>
    <p:sldId id="266" r:id="rId8"/>
    <p:sldId id="267" r:id="rId9"/>
    <p:sldId id="258" r:id="rId10"/>
    <p:sldId id="260" r:id="rId11"/>
    <p:sldId id="259" r:id="rId12"/>
    <p:sldId id="261" r:id="rId13"/>
    <p:sldId id="262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97095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18815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8744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12633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5489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721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725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38742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82467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6379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80892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8D7BD48-69A2-4051-90A5-11C79E15CF1E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3621492-6647-42F5-977D-C8018911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625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7772400" cy="1470025"/>
          </a:xfrm>
        </p:spPr>
        <p:txBody>
          <a:bodyPr/>
          <a:lstStyle/>
          <a:p>
            <a:r>
              <a:rPr lang="uk-UA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glow rad="228600">
                    <a:schemeClr val="accent3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Тема: Особливості роботи з графічними об’єктами під час створення комп’ютерних публікацій. Зв’язки між об’єктами публікації</a:t>
            </a:r>
            <a:r>
              <a:rPr lang="ru-RU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glow rad="228600">
                    <a:schemeClr val="accent3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glow rad="228600">
                    <a:schemeClr val="accent3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glow rad="228600">
                  <a:schemeClr val="accent3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Панель об'єктів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 l="14085" t="13024" r="59374" b="83205"/>
          <a:stretch>
            <a:fillRect/>
          </a:stretch>
        </p:blipFill>
        <p:spPr bwMode="auto">
          <a:xfrm>
            <a:off x="285720" y="2643182"/>
            <a:ext cx="8501122" cy="97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Створення зв’язків між об’єктами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l="48668" t="38281" r="32430" b="21680"/>
          <a:stretch>
            <a:fillRect/>
          </a:stretch>
        </p:blipFill>
        <p:spPr bwMode="auto">
          <a:xfrm>
            <a:off x="1071538" y="1500174"/>
            <a:ext cx="428628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715008" y="1643050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Перейти до </a:t>
            </a:r>
            <a:r>
              <a:rPr lang="ru-RU" i="1" dirty="0" err="1"/>
              <a:t>попереднього</a:t>
            </a:r>
            <a:r>
              <a:rPr lang="ru-RU" i="1" dirty="0"/>
              <a:t> текстового поля</a:t>
            </a:r>
            <a:r>
              <a:rPr lang="ru-RU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57884" y="3214686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Перейти </a:t>
            </a:r>
            <a:r>
              <a:rPr lang="ru-RU" i="1" dirty="0"/>
              <a:t>до </a:t>
            </a:r>
            <a:r>
              <a:rPr lang="ru-RU" i="1" dirty="0" err="1"/>
              <a:t>наступного</a:t>
            </a:r>
            <a:r>
              <a:rPr lang="ru-RU" i="1" dirty="0"/>
              <a:t> текстового поля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8" idx="1"/>
          </p:cNvCxnSpPr>
          <p:nvPr/>
        </p:nvCxnSpPr>
        <p:spPr>
          <a:xfrm rot="10800000">
            <a:off x="3786182" y="1714489"/>
            <a:ext cx="1928826" cy="3902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9" idx="1"/>
          </p:cNvCxnSpPr>
          <p:nvPr/>
        </p:nvCxnSpPr>
        <p:spPr>
          <a:xfrm rot="10800000" flipV="1">
            <a:off x="4929190" y="3676350"/>
            <a:ext cx="928694" cy="6099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642918"/>
            <a:ext cx="1143008" cy="91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714620"/>
            <a:ext cx="10001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00298" y="2857496"/>
            <a:ext cx="5643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/>
              <a:t>Клацніть блок, у якому повинна продовжуватись стаття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428860" y="4000504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/>
              <a:t>Розірвати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зв’язок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з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наступним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написом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85984" y="928670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/>
              <a:t>Створити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зв’язок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з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наступним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написом</a:t>
            </a:r>
            <a:endParaRPr lang="ru-RU" sz="2400" b="1" dirty="0"/>
          </a:p>
        </p:txBody>
      </p:sp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857628"/>
            <a:ext cx="107157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1571612"/>
            <a:ext cx="107157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428860" y="1928802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/>
              <a:t>Курсор набуде вигляду глечика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785794"/>
            <a:ext cx="8215370" cy="5357850"/>
          </a:xfrm>
          <a:prstGeom prst="roundRect">
            <a:avLst/>
          </a:prstGeom>
          <a:solidFill>
            <a:schemeClr val="accent3"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>
                <a:solidFill>
                  <a:srgbClr val="C00000"/>
                </a:solidFill>
              </a:rPr>
              <a:t>Мета</a:t>
            </a:r>
            <a:r>
              <a:rPr lang="uk-UA" sz="2400" b="1" dirty="0">
                <a:solidFill>
                  <a:srgbClr val="C00000"/>
                </a:solidFill>
              </a:rPr>
              <a:t>:</a:t>
            </a:r>
            <a:endParaRPr lang="ru-RU" sz="2400" dirty="0">
              <a:solidFill>
                <a:srgbClr val="C000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smtClean="0">
                <a:solidFill>
                  <a:srgbClr val="C00000"/>
                </a:solidFill>
              </a:rPr>
              <a:t>навчальна</a:t>
            </a:r>
            <a:r>
              <a:rPr lang="uk-UA" sz="2400" b="1" dirty="0">
                <a:solidFill>
                  <a:srgbClr val="C00000"/>
                </a:solidFill>
              </a:rPr>
              <a:t>:</a:t>
            </a:r>
            <a:r>
              <a:rPr lang="uk-UA" sz="2400" b="1" dirty="0">
                <a:solidFill>
                  <a:schemeClr val="tx1"/>
                </a:solidFill>
              </a:rPr>
              <a:t>  ознайомити особливостями роботи з графічними об’єктами комп’ютерної публікації, створенням зв’язків між об’єктами, сформувати поняття зв’язані об’єкти; поглибити знання учнів про програму MS Publisher, формувати вміння створювати публікації, встановлювати зв’язки між об’єктами, здійснювати пошук інформації, її зв’язки та оцінювання</a:t>
            </a:r>
            <a:r>
              <a:rPr lang="uk-UA" sz="2400" b="1" dirty="0" smtClean="0">
                <a:solidFill>
                  <a:schemeClr val="tx1"/>
                </a:solidFill>
              </a:rPr>
              <a:t>;</a:t>
            </a:r>
            <a:endParaRPr lang="ru-RU" sz="2400" b="1" dirty="0">
              <a:solidFill>
                <a:schemeClr val="tx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smtClean="0">
                <a:solidFill>
                  <a:srgbClr val="C00000"/>
                </a:solidFill>
              </a:rPr>
              <a:t>розвивальна</a:t>
            </a:r>
            <a:r>
              <a:rPr lang="uk-UA" sz="2400" b="1" dirty="0">
                <a:solidFill>
                  <a:schemeClr val="tx1"/>
                </a:solidFill>
              </a:rPr>
              <a:t>: розвивати інтелектуальні здібності учнів, пізнавальний інтерес до предмету інформатики, комп’ютерної техніки.</a:t>
            </a:r>
            <a:endParaRPr lang="ru-RU" sz="2400" b="1" dirty="0">
              <a:solidFill>
                <a:schemeClr val="tx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smtClean="0">
                <a:solidFill>
                  <a:srgbClr val="C00000"/>
                </a:solidFill>
              </a:rPr>
              <a:t>виховна</a:t>
            </a:r>
            <a:r>
              <a:rPr lang="uk-UA" sz="2400" b="1" dirty="0">
                <a:solidFill>
                  <a:srgbClr val="C00000"/>
                </a:solidFill>
              </a:rPr>
              <a:t>:</a:t>
            </a:r>
            <a:r>
              <a:rPr lang="uk-UA" sz="2400" b="1" dirty="0">
                <a:solidFill>
                  <a:schemeClr val="tx1"/>
                </a:solidFill>
              </a:rPr>
              <a:t> виховувати професійні риси, почуття відповідальності, вміння об’єктивно оцінювати себе та інших, інформаційні компетенції.</a:t>
            </a:r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2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8305827" cy="1143000"/>
          </a:xfrm>
        </p:spPr>
        <p:txBody>
          <a:bodyPr/>
          <a:lstStyle/>
          <a:p>
            <a:pPr algn="ctr"/>
            <a:r>
              <a:rPr lang="uk-UA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Методичний прийом </a:t>
            </a:r>
            <a:r>
              <a:rPr lang="uk-UA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uk-UA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uk-UA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Лицарський турнір</a:t>
            </a:r>
            <a:r>
              <a:rPr lang="uk-UA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5058" name="Picture 2" descr="http://g2tour.com/ru/wp-content/uploads/2011/06/46605991_ruycari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928802"/>
            <a:ext cx="6143668" cy="42533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85728"/>
            <a:ext cx="6316662" cy="1143000"/>
          </a:xfrm>
        </p:spPr>
        <p:txBody>
          <a:bodyPr/>
          <a:lstStyle/>
          <a:p>
            <a:pPr algn="ctr"/>
            <a:r>
              <a:rPr lang="uk-UA" sz="4000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Метод </a:t>
            </a:r>
            <a:r>
              <a:rPr lang="uk-UA" sz="4000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/>
            </a:r>
            <a:br>
              <a:rPr lang="uk-UA" sz="4000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</a:br>
            <a:r>
              <a:rPr lang="uk-UA" sz="4000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«</a:t>
            </a:r>
            <a:r>
              <a:rPr lang="uk-UA" sz="4000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Мозковий штурм</a:t>
            </a:r>
            <a:r>
              <a:rPr lang="uk-UA" sz="4000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»</a:t>
            </a:r>
            <a:endParaRPr lang="ru-RU" sz="4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643050"/>
            <a:ext cx="8001056" cy="4525963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uk-UA" dirty="0" smtClean="0"/>
              <a:t>Назвіть види публікацій.</a:t>
            </a:r>
            <a:endParaRPr lang="ru-RU" dirty="0" smtClean="0"/>
          </a:p>
          <a:p>
            <a:pPr marL="457200" lvl="0" indent="-457200">
              <a:buFont typeface="+mj-lt"/>
              <a:buAutoNum type="arabicPeriod"/>
            </a:pPr>
            <a:r>
              <a:rPr lang="uk-UA" dirty="0" smtClean="0"/>
              <a:t>Назвіть макети, що входять до публікацій для друку.</a:t>
            </a:r>
            <a:endParaRPr lang="ru-RU" dirty="0" smtClean="0"/>
          </a:p>
          <a:p>
            <a:pPr marL="457200" lvl="0" indent="-457200">
              <a:buFont typeface="+mj-lt"/>
              <a:buAutoNum type="arabicPeriod"/>
            </a:pPr>
            <a:r>
              <a:rPr lang="uk-UA" dirty="0" smtClean="0"/>
              <a:t>Назвіть макети для розташування у мережі Інтернет.</a:t>
            </a:r>
            <a:endParaRPr lang="ru-RU" dirty="0" smtClean="0"/>
          </a:p>
          <a:p>
            <a:pPr marL="457200" lvl="0" indent="-457200">
              <a:buFont typeface="+mj-lt"/>
              <a:buAutoNum type="arabicPeriod"/>
            </a:pPr>
            <a:r>
              <a:rPr lang="uk-UA" dirty="0" smtClean="0"/>
              <a:t>Як називається розділ макетів для офісної документації?</a:t>
            </a:r>
            <a:endParaRPr lang="ru-RU" dirty="0" smtClean="0"/>
          </a:p>
          <a:p>
            <a:pPr marL="457200" lvl="0" indent="-457200">
              <a:buFont typeface="+mj-lt"/>
              <a:buAutoNum type="arabicPeriod"/>
            </a:pPr>
            <a:r>
              <a:rPr lang="uk-UA" dirty="0" smtClean="0"/>
              <a:t>Призначення порожніх публікацій.</a:t>
            </a:r>
            <a:endParaRPr lang="ru-RU" dirty="0" smtClean="0"/>
          </a:p>
          <a:p>
            <a:pPr marL="457200" lvl="0" indent="-457200">
              <a:buFont typeface="+mj-lt"/>
              <a:buAutoNum type="arabicPeriod"/>
            </a:pPr>
            <a:r>
              <a:rPr lang="uk-UA" dirty="0" smtClean="0"/>
              <a:t>Які параметри можна встановити в області завдань програми MS Publisher?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162819" cy="714356"/>
          </a:xfrm>
        </p:spPr>
        <p:txBody>
          <a:bodyPr/>
          <a:lstStyle/>
          <a:p>
            <a:r>
              <a:rPr lang="uk-UA" sz="4000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Метод «Коло думок»</a:t>
            </a:r>
            <a:endParaRPr lang="ru-RU" sz="4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643050"/>
            <a:ext cx="6326187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7106" name="Picture 2" descr="http://www.erstebank.ua/content/0901481b/800a0a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3500430" cy="3046672"/>
          </a:xfrm>
          <a:prstGeom prst="rect">
            <a:avLst/>
          </a:prstGeom>
          <a:noFill/>
        </p:spPr>
      </p:pic>
      <p:pic>
        <p:nvPicPr>
          <p:cNvPr id="47108" name="Picture 4" descr="http://reklama-biznes.at.ua/_nw/1/055397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0279" y="3976848"/>
            <a:ext cx="3233721" cy="2881152"/>
          </a:xfrm>
          <a:prstGeom prst="rect">
            <a:avLst/>
          </a:prstGeom>
          <a:noFill/>
        </p:spPr>
      </p:pic>
      <p:pic>
        <p:nvPicPr>
          <p:cNvPr id="47110" name="Picture 6" descr="http://www.bullterrier.kiev.ua/kalendar/2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928802"/>
            <a:ext cx="3190866" cy="355747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www.guoz.cv.ua/uploads/posts/2011-06/1306935847_tuberkuloz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857232"/>
            <a:ext cx="7927629" cy="5643602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6316662" cy="725470"/>
          </a:xfrm>
        </p:spPr>
        <p:txBody>
          <a:bodyPr/>
          <a:lstStyle/>
          <a:p>
            <a:r>
              <a:rPr lang="uk-UA" sz="4000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Метод «Коло думок»</a:t>
            </a:r>
            <a:endParaRPr lang="ru-RU" sz="4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txBody>
          <a:bodyPr/>
          <a:lstStyle/>
          <a:p>
            <a:r>
              <a:rPr lang="uk-UA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Робота з графічними об’єктами 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535" y="1500174"/>
            <a:ext cx="9021465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428860" y="714356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Сервіс – Диспетчер графіки</a:t>
            </a:r>
            <a:endParaRPr lang="ru-RU" sz="28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714348" y="3857628"/>
            <a:ext cx="1928826" cy="15001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643174" y="3857628"/>
            <a:ext cx="1357322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928670"/>
            <a:ext cx="3257544" cy="1143000"/>
          </a:xfrm>
        </p:spPr>
        <p:txBody>
          <a:bodyPr/>
          <a:lstStyle/>
          <a:p>
            <a:r>
              <a:rPr lang="ru-RU" sz="3200" i="1" dirty="0" err="1" smtClean="0"/>
              <a:t>Згрупувати</a:t>
            </a:r>
            <a:r>
              <a:rPr lang="ru-RU" sz="3200" i="1" dirty="0" smtClean="0"/>
              <a:t> </a:t>
            </a:r>
            <a:r>
              <a:rPr lang="ru-RU" sz="3200" i="1" dirty="0" err="1" smtClean="0"/>
              <a:t>об’єкти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66984" t="36133" r="18192" b="28711"/>
          <a:stretch>
            <a:fillRect/>
          </a:stretch>
        </p:blipFill>
        <p:spPr bwMode="auto">
          <a:xfrm>
            <a:off x="1000100" y="2214554"/>
            <a:ext cx="300039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928670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000108"/>
            <a:ext cx="85725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929190" y="928670"/>
            <a:ext cx="325754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Розгрупувати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об’єкти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 l="67570" t="33399" r="18704" b="27393"/>
          <a:stretch>
            <a:fillRect/>
          </a:stretch>
        </p:blipFill>
        <p:spPr bwMode="auto">
          <a:xfrm>
            <a:off x="4857752" y="2205957"/>
            <a:ext cx="2928958" cy="408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Панель для налаштування 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зображення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 l="21483" t="67252" r="52830" b="27186"/>
          <a:stretch>
            <a:fillRect/>
          </a:stretch>
        </p:blipFill>
        <p:spPr bwMode="auto">
          <a:xfrm>
            <a:off x="428596" y="2571745"/>
            <a:ext cx="8358246" cy="111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theme1.xml><?xml version="1.0" encoding="utf-8"?>
<a:theme xmlns:a="http://schemas.openxmlformats.org/drawingml/2006/main" name="Тема29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">
  <a:themeElements>
    <a:clrScheme name="Тема Office 1">
      <a:dk1>
        <a:srgbClr val="000000"/>
      </a:dk1>
      <a:lt1>
        <a:srgbClr val="CCFFCC"/>
      </a:lt1>
      <a:dk2>
        <a:srgbClr val="000000"/>
      </a:dk2>
      <a:lt2>
        <a:srgbClr val="B2B2B2"/>
      </a:lt2>
      <a:accent1>
        <a:srgbClr val="24B224"/>
      </a:accent1>
      <a:accent2>
        <a:srgbClr val="009954"/>
      </a:accent2>
      <a:accent3>
        <a:srgbClr val="E2FFE2"/>
      </a:accent3>
      <a:accent4>
        <a:srgbClr val="000000"/>
      </a:accent4>
      <a:accent5>
        <a:srgbClr val="ACD5AC"/>
      </a:accent5>
      <a:accent6>
        <a:srgbClr val="008A4B"/>
      </a:accent6>
      <a:hlink>
        <a:srgbClr val="198019"/>
      </a:hlink>
      <a:folHlink>
        <a:srgbClr val="00733F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CCFFCC"/>
        </a:lt1>
        <a:dk2>
          <a:srgbClr val="000000"/>
        </a:dk2>
        <a:lt2>
          <a:srgbClr val="B2B2B2"/>
        </a:lt2>
        <a:accent1>
          <a:srgbClr val="24B224"/>
        </a:accent1>
        <a:accent2>
          <a:srgbClr val="009954"/>
        </a:accent2>
        <a:accent3>
          <a:srgbClr val="E2FFE2"/>
        </a:accent3>
        <a:accent4>
          <a:srgbClr val="000000"/>
        </a:accent4>
        <a:accent5>
          <a:srgbClr val="ACD5AC"/>
        </a:accent5>
        <a:accent6>
          <a:srgbClr val="008A4B"/>
        </a:accent6>
        <a:hlink>
          <a:srgbClr val="198019"/>
        </a:hlink>
        <a:folHlink>
          <a:srgbClr val="00733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CCFFCC"/>
        </a:lt1>
        <a:dk2>
          <a:srgbClr val="000000"/>
        </a:dk2>
        <a:lt2>
          <a:srgbClr val="B2B2B2"/>
        </a:lt2>
        <a:accent1>
          <a:srgbClr val="7A991F"/>
        </a:accent1>
        <a:accent2>
          <a:srgbClr val="007CA6"/>
        </a:accent2>
        <a:accent3>
          <a:srgbClr val="E2FFE2"/>
        </a:accent3>
        <a:accent4>
          <a:srgbClr val="000000"/>
        </a:accent4>
        <a:accent5>
          <a:srgbClr val="BECAAB"/>
        </a:accent5>
        <a:accent6>
          <a:srgbClr val="007096"/>
        </a:accent6>
        <a:hlink>
          <a:srgbClr val="198019"/>
        </a:hlink>
        <a:folHlink>
          <a:srgbClr val="2E5B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CCFFCC"/>
        </a:lt1>
        <a:dk2>
          <a:srgbClr val="000000"/>
        </a:dk2>
        <a:lt2>
          <a:srgbClr val="B2B2B2"/>
        </a:lt2>
        <a:accent1>
          <a:srgbClr val="BF6930"/>
        </a:accent1>
        <a:accent2>
          <a:srgbClr val="1F991F"/>
        </a:accent2>
        <a:accent3>
          <a:srgbClr val="E2FFE2"/>
        </a:accent3>
        <a:accent4>
          <a:srgbClr val="000000"/>
        </a:accent4>
        <a:accent5>
          <a:srgbClr val="DCB9AD"/>
        </a:accent5>
        <a:accent6>
          <a:srgbClr val="1B8A1B"/>
        </a:accent6>
        <a:hlink>
          <a:srgbClr val="A73D73"/>
        </a:hlink>
        <a:folHlink>
          <a:srgbClr val="7C3D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CCFFCC"/>
        </a:lt1>
        <a:dk2>
          <a:srgbClr val="000000"/>
        </a:dk2>
        <a:lt2>
          <a:srgbClr val="B2B2B2"/>
        </a:lt2>
        <a:accent1>
          <a:srgbClr val="B28F00"/>
        </a:accent1>
        <a:accent2>
          <a:srgbClr val="CC5252"/>
        </a:accent2>
        <a:accent3>
          <a:srgbClr val="E2FFE2"/>
        </a:accent3>
        <a:accent4>
          <a:srgbClr val="000000"/>
        </a:accent4>
        <a:accent5>
          <a:srgbClr val="D5C6AA"/>
        </a:accent5>
        <a:accent6>
          <a:srgbClr val="B94949"/>
        </a:accent6>
        <a:hlink>
          <a:srgbClr val="5B4BA6"/>
        </a:hlink>
        <a:folHlink>
          <a:srgbClr val="1980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24B224"/>
        </a:accent1>
        <a:accent2>
          <a:srgbClr val="009954"/>
        </a:accent2>
        <a:accent3>
          <a:srgbClr val="FFFFFF"/>
        </a:accent3>
        <a:accent4>
          <a:srgbClr val="000000"/>
        </a:accent4>
        <a:accent5>
          <a:srgbClr val="ACD5AC"/>
        </a:accent5>
        <a:accent6>
          <a:srgbClr val="008A4B"/>
        </a:accent6>
        <a:hlink>
          <a:srgbClr val="198019"/>
        </a:hlink>
        <a:folHlink>
          <a:srgbClr val="00733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7A991F"/>
        </a:accent1>
        <a:accent2>
          <a:srgbClr val="007CA6"/>
        </a:accent2>
        <a:accent3>
          <a:srgbClr val="FFFFFF"/>
        </a:accent3>
        <a:accent4>
          <a:srgbClr val="000000"/>
        </a:accent4>
        <a:accent5>
          <a:srgbClr val="BECAAB"/>
        </a:accent5>
        <a:accent6>
          <a:srgbClr val="007096"/>
        </a:accent6>
        <a:hlink>
          <a:srgbClr val="198019"/>
        </a:hlink>
        <a:folHlink>
          <a:srgbClr val="2E5B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6930"/>
        </a:accent1>
        <a:accent2>
          <a:srgbClr val="1F991F"/>
        </a:accent2>
        <a:accent3>
          <a:srgbClr val="FFFFFF"/>
        </a:accent3>
        <a:accent4>
          <a:srgbClr val="000000"/>
        </a:accent4>
        <a:accent5>
          <a:srgbClr val="DCB9AD"/>
        </a:accent5>
        <a:accent6>
          <a:srgbClr val="1B8A1B"/>
        </a:accent6>
        <a:hlink>
          <a:srgbClr val="A73D73"/>
        </a:hlink>
        <a:folHlink>
          <a:srgbClr val="7C3D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28F00"/>
        </a:accent1>
        <a:accent2>
          <a:srgbClr val="CC5252"/>
        </a:accent2>
        <a:accent3>
          <a:srgbClr val="FFFFFF"/>
        </a:accent3>
        <a:accent4>
          <a:srgbClr val="000000"/>
        </a:accent4>
        <a:accent5>
          <a:srgbClr val="D5C6AA"/>
        </a:accent5>
        <a:accent6>
          <a:srgbClr val="B94949"/>
        </a:accent6>
        <a:hlink>
          <a:srgbClr val="5B4BA6"/>
        </a:hlink>
        <a:folHlink>
          <a:srgbClr val="1980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Тема29</Template>
  <TotalTime>96</TotalTime>
  <Words>217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Тема29</vt:lpstr>
      <vt:lpstr>Тема14</vt:lpstr>
      <vt:lpstr>Тема1</vt:lpstr>
      <vt:lpstr>Тема: Особливості роботи з графічними об’єктами під час створення комп’ютерних публікацій. Зв’язки між об’єктами публікації </vt:lpstr>
      <vt:lpstr>Слайд 2</vt:lpstr>
      <vt:lpstr>Методичний прийом  «Лицарський турнір»</vt:lpstr>
      <vt:lpstr>Метод  «Мозковий штурм»</vt:lpstr>
      <vt:lpstr>Метод «Коло думок»</vt:lpstr>
      <vt:lpstr>Метод «Коло думок»</vt:lpstr>
      <vt:lpstr>Робота з графічними об’єктами </vt:lpstr>
      <vt:lpstr>Згрупувати об’єкти</vt:lpstr>
      <vt:lpstr>Панель для налаштування зображення</vt:lpstr>
      <vt:lpstr>Панель об'єктів</vt:lpstr>
      <vt:lpstr>Створення зв’язків між об’єктами</vt:lpstr>
      <vt:lpstr>Слайд 12</vt:lpstr>
    </vt:vector>
  </TitlesOfParts>
  <Company>BlackShine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Особливості роботи з графічними об’єктами під час створення комп’ютерних публікацій. Зв’язки між об’єктами публікації</dc:title>
  <dc:creator>Black.User</dc:creator>
  <cp:lastModifiedBy>Black.User</cp:lastModifiedBy>
  <cp:revision>10</cp:revision>
  <dcterms:created xsi:type="dcterms:W3CDTF">2012-12-02T08:49:47Z</dcterms:created>
  <dcterms:modified xsi:type="dcterms:W3CDTF">2012-12-02T10:25:54Z</dcterms:modified>
</cp:coreProperties>
</file>